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D6622-004A-419F-A2F8-423D457B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509A64-53B5-4E17-979B-0E053CE5D0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04A86F-8874-4C6A-9604-50A85A3AE5AB}"/>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2069B4F-1A10-48C4-A1E0-A41A5E651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3AA4-F9CC-4C8E-A52D-5EEE6CFB1B73}"/>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427427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FB1-A943-47DE-BA62-897EE3C2EF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29977-9225-4181-91B6-EF4B065CFA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7A71B0-4F0D-45B2-97AE-B8687DDF74B2}"/>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6CC620C-9BA5-4847-8D32-85E70017A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14B32-009A-4BD0-9094-E9D3B3BD0D3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78467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75FF1-1E59-46A5-9197-6F853537B4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6D43D-9945-4BD3-A390-C0C27279E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E0F46B-3976-4CC1-9EF4-041877A9B2E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A7C3C412-D8EF-499C-B813-235861038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C68AD-88A4-4C66-BB86-8EAF07BA06F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957283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FD83-94B0-4321-9CD1-F34280266B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0447BA-ECA2-404E-9B45-8192D08C4D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F8D44D-33CF-43AE-A36A-52E96A5B6C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8DC163-1B97-40B9-B84D-BC3B52BE2D4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4EEC3ADB-A1A8-4E56-9E6E-F32DCBB222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493239-6564-4DC2-8D7F-9E69A008040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7979704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DF67E-6C4E-4C76-B53C-FC21FBBBC5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061C6-F540-4AF7-BAE6-5613B1521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19F580-B918-4EC0-A41E-47445577AB8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FEACC-5DEB-417F-B7C7-F3DB012989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8A6AD7-CA84-4742-B210-9907472C2F6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DE2EC3-93B9-4DA9-83E3-890502257768}"/>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8" name="Footer Placeholder 7">
            <a:extLst>
              <a:ext uri="{FF2B5EF4-FFF2-40B4-BE49-F238E27FC236}">
                <a16:creationId xmlns:a16="http://schemas.microsoft.com/office/drawing/2014/main" id="{3A244368-EF85-4ADB-9798-CB3B321E24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E3D425-F731-49FA-B2E5-3443037A09BC}"/>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6068789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2E55-0B0C-4C50-A6C5-323813190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9ED57C-5986-4BD3-96D9-D0FB5B5DBD1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4" name="Footer Placeholder 3">
            <a:extLst>
              <a:ext uri="{FF2B5EF4-FFF2-40B4-BE49-F238E27FC236}">
                <a16:creationId xmlns:a16="http://schemas.microsoft.com/office/drawing/2014/main" id="{A6F5E997-4758-4EFA-8DC7-D8AAA38C5D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1C5B49-7DF8-441E-A077-DCEC980F4A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620901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3F8EFD-0AF6-4E48-B0F5-4EF37614841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3" name="Footer Placeholder 2">
            <a:extLst>
              <a:ext uri="{FF2B5EF4-FFF2-40B4-BE49-F238E27FC236}">
                <a16:creationId xmlns:a16="http://schemas.microsoft.com/office/drawing/2014/main" id="{05ED89EB-787C-45D6-8F73-11BD1EE75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87AC2-9F3D-4C0A-A911-7AA103B2CBF0}"/>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0199718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68EE-6C42-4EBA-8630-DBFB61B4FC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4D1D18-1C95-452E-8661-196DBDA3FC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7D31E8-5EFF-4A03-B1F4-DE392224D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D4B362-C458-4414-A8B7-0B90CDEDF9E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67AD5862-8A95-4509-93EA-0B5BE748F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52D44-4C18-4830-9B51-BD90EF6DD61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144475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5EC-D79A-4AAD-A7D7-68DE45E6C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898601-4F34-45C5-9313-B571C6D5E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69FC31-98B7-4C2F-9F62-3BD3A635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568179-B0A7-4306-BA96-3F2E907A180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8C5031C2-D76D-4088-A29B-BF295908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FC2A1-BDA4-4084-BF8B-5166700E222E}"/>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961264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A042-1151-48C2-8FCD-06B278C5B2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5B9070-700F-4738-BE83-523C9E8728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9EF2B-6B52-4544-A88C-30CE9106099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1C87DED2-971D-4249-941C-F8321B1B2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CF9CC-E000-4957-9172-E189B45B0869}"/>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439127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646ABC-37DD-4E2C-9162-820F2054E4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D14561-4058-40EE-B479-13E558E71E5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9CA09-C77E-4CE1-97E1-4B7D6C12220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60604DFD-EAD3-4F79-B84D-35526B080E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F3940-E14B-4E98-BF20-30DC20E969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10945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1BF6A7-CBD2-4BB0-97D2-64E8A5BDB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37B76-EA14-471E-BF6A-38C9A2A8D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01539C-404D-4BC9-A53C-AAF8750BD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EC8CAACB-28FB-47DC-8136-41DA892D3F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753622-36E5-4BE3-A0F2-B785BE9280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D76871-13B8-45D2-A82D-A2B7A3D51B86}" type="slidenum">
              <a:rPr lang="en-GB" smtClean="0"/>
              <a:t>‹#›</a:t>
            </a:fld>
            <a:endParaRPr lang="en-GB"/>
          </a:p>
        </p:txBody>
      </p:sp>
    </p:spTree>
    <p:extLst>
      <p:ext uri="{BB962C8B-B14F-4D97-AF65-F5344CB8AC3E}">
        <p14:creationId xmlns:p14="http://schemas.microsoft.com/office/powerpoint/2010/main" val="223792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8058" y="5008595"/>
            <a:ext cx="2374957"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5" name="Picture 21">
            <a:extLst>
              <a:ext uri="{FF2B5EF4-FFF2-40B4-BE49-F238E27FC236}">
                <a16:creationId xmlns:a16="http://schemas.microsoft.com/office/drawing/2014/main" id="{936AB626-E617-4873-8609-87EB1C5987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6691" y="5037096"/>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6422" y="511349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392" y="5169393"/>
            <a:ext cx="2402216" cy="164283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2069" name="Picture 21">
            <a:extLst>
              <a:ext uri="{FF2B5EF4-FFF2-40B4-BE49-F238E27FC236}">
                <a16:creationId xmlns:a16="http://schemas.microsoft.com/office/drawing/2014/main" id="{CB9B08E7-0D02-4C12-A8BD-204F3A151F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55" y="3403449"/>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7597" y="3372164"/>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6630" y="3352258"/>
            <a:ext cx="240221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675" y="1583628"/>
            <a:ext cx="3961356" cy="17026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2695" y="1587572"/>
            <a:ext cx="3961356" cy="174331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06" y="1597535"/>
            <a:ext cx="3961356" cy="1730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7563017" y="3385550"/>
            <a:ext cx="4316439" cy="1192794"/>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latin typeface="Letter-join Basic 40" panose="02000505000000020003" pitchFamily="50" charset="0"/>
            </a:endParaRPr>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07971" y="189845"/>
            <a:ext cx="1570635" cy="118802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175366" y="1649141"/>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ENGLISH</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6192869" y="1652775"/>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MATHS</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10235339" y="1659621"/>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GEOGRAPHY</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9" name="AutoShape 32">
            <a:extLst>
              <a:ext uri="{FF2B5EF4-FFF2-40B4-BE49-F238E27FC236}">
                <a16:creationId xmlns:a16="http://schemas.microsoft.com/office/drawing/2014/main" id="{5ECC1EBA-A484-4F02-BC4B-BFE51F6BE130}"/>
              </a:ext>
            </a:extLst>
          </p:cNvPr>
          <p:cNvSpPr>
            <a:spLocks/>
          </p:cNvSpPr>
          <p:nvPr/>
        </p:nvSpPr>
        <p:spPr bwMode="auto">
          <a:xfrm>
            <a:off x="1005840" y="3426775"/>
            <a:ext cx="1484166" cy="17382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DESIGN TEHNOLOGY</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080978" y="5175837"/>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KEY DATES</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645911" y="5111913"/>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MUSIC</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3" name="AutoShape 23">
            <a:extLst>
              <a:ext uri="{FF2B5EF4-FFF2-40B4-BE49-F238E27FC236}">
                <a16:creationId xmlns:a16="http://schemas.microsoft.com/office/drawing/2014/main" id="{82FEFD1E-F2A4-4A17-BFFC-F4980CEC24C5}"/>
              </a:ext>
            </a:extLst>
          </p:cNvPr>
          <p:cNvSpPr>
            <a:spLocks/>
          </p:cNvSpPr>
          <p:nvPr/>
        </p:nvSpPr>
        <p:spPr bwMode="auto">
          <a:xfrm>
            <a:off x="8772840" y="5055779"/>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FRENCH</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607478" y="5028143"/>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SCHOOL RULE</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17" name="Text Box 17">
            <a:extLst>
              <a:ext uri="{FF2B5EF4-FFF2-40B4-BE49-F238E27FC236}">
                <a16:creationId xmlns:a16="http://schemas.microsoft.com/office/drawing/2014/main" id="{E80678C9-C8D1-4AAA-A829-7CF6ABCDC5B3}"/>
              </a:ext>
            </a:extLst>
          </p:cNvPr>
          <p:cNvSpPr txBox="1">
            <a:spLocks noChangeArrowheads="1"/>
          </p:cNvSpPr>
          <p:nvPr/>
        </p:nvSpPr>
        <p:spPr bwMode="auto">
          <a:xfrm>
            <a:off x="285320" y="2223274"/>
            <a:ext cx="4276877"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3982935" y="3389630"/>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Letter-join Basic 40" panose="02000505000000020003" pitchFamily="50" charset="0"/>
              </a:rPr>
              <a:t>ART</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9987357" y="3361518"/>
            <a:ext cx="1892099" cy="239085"/>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900" b="0" i="0" u="none" strike="noStrike" cap="none" normalizeH="0" baseline="0" dirty="0">
                <a:ln>
                  <a:noFill/>
                </a:ln>
                <a:solidFill>
                  <a:srgbClr val="FFFFFF"/>
                </a:solidFill>
                <a:effectLst/>
                <a:latin typeface="Letter-join Basic 40" panose="02000505000000020003" pitchFamily="50" charset="0"/>
              </a:rPr>
              <a:t>RELIGIOUS EDUCATION/ PSHE</a:t>
            </a:r>
            <a:endParaRPr kumimoji="0" lang="en-GB" altLang="en-US" sz="2000" b="0" i="0" u="none" strike="noStrike" cap="none" normalizeH="0" baseline="0" dirty="0">
              <a:ln>
                <a:noFill/>
              </a:ln>
              <a:solidFill>
                <a:schemeClr val="tx1"/>
              </a:solidFill>
              <a:effectLst/>
              <a:latin typeface="Letter-join Basic 40" panose="02000505000000020003" pitchFamily="50"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166431" y="3366124"/>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COMPUTING</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229597" y="5203398"/>
            <a:ext cx="2205237" cy="70227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950" b="0" i="0" u="none" strike="noStrike" cap="none" normalizeH="0" baseline="0" dirty="0">
              <a:ln>
                <a:noFill/>
              </a:ln>
              <a:solidFill>
                <a:srgbClr val="000000"/>
              </a:solidFill>
              <a:effectLst/>
              <a:latin typeface="Letter-join Basic 40" panose="02000505000000020003"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Letter-join Basic 40" panose="02000505000000020003" pitchFamily="50" charset="0"/>
              </a:rPr>
              <a:t>Fri 11</a:t>
            </a:r>
            <a:r>
              <a:rPr lang="en-GB" altLang="en-US" sz="1050" baseline="30000" dirty="0">
                <a:latin typeface="Letter-join Basic 40" panose="02000505000000020003" pitchFamily="50" charset="0"/>
              </a:rPr>
              <a:t>th</a:t>
            </a:r>
            <a:r>
              <a:rPr lang="en-GB" altLang="en-US" sz="1050" dirty="0">
                <a:latin typeface="Letter-join Basic 40" panose="02000505000000020003" pitchFamily="50" charset="0"/>
              </a:rPr>
              <a:t> Sep    Grandparents’ Day visit</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Letter-join Basic 40" panose="02000505000000020003" pitchFamily="50" charset="0"/>
              </a:rPr>
              <a:t>Fri 11</a:t>
            </a:r>
            <a:r>
              <a:rPr kumimoji="0" lang="en-GB" altLang="en-US" sz="1050" b="0" i="0" u="none" strike="noStrike" cap="none" normalizeH="0" baseline="30000" dirty="0">
                <a:ln>
                  <a:noFill/>
                </a:ln>
                <a:solidFill>
                  <a:schemeClr val="tx1"/>
                </a:solidFill>
                <a:effectLst/>
                <a:latin typeface="Letter-join Basic 40" panose="02000505000000020003" pitchFamily="50" charset="0"/>
              </a:rPr>
              <a:t>th</a:t>
            </a:r>
            <a:r>
              <a:rPr kumimoji="0" lang="en-GB" altLang="en-US" sz="1050" b="0" i="0" u="none" strike="noStrike" cap="none" normalizeH="0" baseline="0" dirty="0">
                <a:ln>
                  <a:noFill/>
                </a:ln>
                <a:solidFill>
                  <a:schemeClr val="tx1"/>
                </a:solidFill>
                <a:effectLst/>
                <a:latin typeface="Letter-join Basic 40" panose="02000505000000020003" pitchFamily="50" charset="0"/>
              </a:rPr>
              <a:t> Sep 3    Open classrooms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Letter-join Basic 40" panose="02000505000000020003" pitchFamily="50" charset="0"/>
              </a:rPr>
              <a:t>Sat 12</a:t>
            </a:r>
            <a:r>
              <a:rPr lang="en-GB" altLang="en-US" sz="1050" baseline="30000" dirty="0">
                <a:latin typeface="Letter-join Basic 40" panose="02000505000000020003" pitchFamily="50" charset="0"/>
              </a:rPr>
              <a:t>th</a:t>
            </a:r>
            <a:r>
              <a:rPr lang="en-GB" altLang="en-US" sz="1050" dirty="0">
                <a:latin typeface="Letter-join Basic 40" panose="02000505000000020003" pitchFamily="50" charset="0"/>
              </a:rPr>
              <a:t> Sep 9-11  Open morning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Letter-join Basic 40" panose="02000505000000020003" pitchFamily="50" charset="0"/>
              </a:rPr>
              <a:t>Mon 21</a:t>
            </a:r>
            <a:r>
              <a:rPr kumimoji="0" lang="en-GB" altLang="en-US" sz="1050" b="0" i="0" u="none" strike="noStrike" cap="none" normalizeH="0" baseline="30000" dirty="0">
                <a:ln>
                  <a:noFill/>
                </a:ln>
                <a:solidFill>
                  <a:schemeClr val="tx1"/>
                </a:solidFill>
                <a:effectLst/>
                <a:latin typeface="Letter-join Basic 40" panose="02000505000000020003" pitchFamily="50" charset="0"/>
              </a:rPr>
              <a:t>st</a:t>
            </a:r>
            <a:r>
              <a:rPr kumimoji="0" lang="en-GB" altLang="en-US" sz="1050" b="0" i="0" u="none" strike="noStrike" cap="none" normalizeH="0" baseline="0" dirty="0">
                <a:ln>
                  <a:noFill/>
                </a:ln>
                <a:solidFill>
                  <a:schemeClr val="tx1"/>
                </a:solidFill>
                <a:effectLst/>
                <a:latin typeface="Letter-join Basic 40" panose="02000505000000020003" pitchFamily="50" charset="0"/>
              </a:rPr>
              <a:t> Sep     School photographs</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050" dirty="0">
                <a:latin typeface="Letter-join Basic 40" panose="02000505000000020003" pitchFamily="50" charset="0"/>
              </a:rPr>
              <a:t>Fri 25</a:t>
            </a:r>
            <a:r>
              <a:rPr lang="en-GB" altLang="en-US" sz="1050" baseline="30000" dirty="0">
                <a:latin typeface="Letter-join Basic 40" panose="02000505000000020003" pitchFamily="50" charset="0"/>
              </a:rPr>
              <a:t>th</a:t>
            </a:r>
            <a:r>
              <a:rPr lang="en-GB" altLang="en-US" sz="1050" dirty="0">
                <a:latin typeface="Letter-join Basic 40" panose="02000505000000020003" pitchFamily="50" charset="0"/>
              </a:rPr>
              <a:t> Sep      Luca’s Colour Run</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050" b="0" i="0" u="none" strike="noStrike" cap="none" normalizeH="0" baseline="0" dirty="0">
                <a:ln>
                  <a:noFill/>
                </a:ln>
                <a:solidFill>
                  <a:schemeClr val="tx1"/>
                </a:solidFill>
                <a:effectLst/>
                <a:latin typeface="Letter-join Basic 40" panose="02000505000000020003" pitchFamily="50" charset="0"/>
              </a:rPr>
              <a:t>Sat 26</a:t>
            </a:r>
            <a:r>
              <a:rPr kumimoji="0" lang="en-GB" altLang="en-US" sz="1050" b="0" i="0" u="none" strike="noStrike" cap="none" normalizeH="0" baseline="30000" dirty="0">
                <a:ln>
                  <a:noFill/>
                </a:ln>
                <a:solidFill>
                  <a:schemeClr val="tx1"/>
                </a:solidFill>
                <a:effectLst/>
                <a:latin typeface="Letter-join Basic 40" panose="02000505000000020003" pitchFamily="50" charset="0"/>
              </a:rPr>
              <a:t>th</a:t>
            </a:r>
            <a:r>
              <a:rPr kumimoji="0" lang="en-GB" altLang="en-US" sz="1050" b="0" i="0" u="none" strike="noStrike" cap="none" normalizeH="0" baseline="0" dirty="0">
                <a:ln>
                  <a:noFill/>
                </a:ln>
                <a:solidFill>
                  <a:schemeClr val="tx1"/>
                </a:solidFill>
                <a:effectLst/>
                <a:latin typeface="Letter-join Basic 40" panose="02000505000000020003" pitchFamily="50" charset="0"/>
              </a:rPr>
              <a:t> Sep 9-11  Open morning</a:t>
            </a:r>
            <a:endParaRPr lang="en-GB" altLang="en-US" sz="1050" dirty="0">
              <a:latin typeface="Letter-join Basic 40" panose="02000505000000020003" pitchFamily="50" charset="0"/>
            </a:endParaRP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chemeClr val="accent6">
              <a:lumMod val="75000"/>
            </a:schemeClr>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rgbClr val="000000"/>
                </a:solidFill>
                <a:effectLst/>
                <a:latin typeface="Letter-join Basic 40" panose="02000505000000020003" pitchFamily="50" charset="0"/>
              </a:rPr>
              <a:t>Year 3 Chestnut Class</a:t>
            </a:r>
            <a:br>
              <a:rPr kumimoji="0" lang="en-GB" altLang="en-US" sz="2000" b="0" i="0" u="none" strike="noStrike" cap="none" normalizeH="0" baseline="0" dirty="0">
                <a:ln>
                  <a:noFill/>
                </a:ln>
                <a:solidFill>
                  <a:srgbClr val="000000"/>
                </a:solidFill>
                <a:effectLst/>
                <a:latin typeface="Letter-join Basic 40" panose="02000505000000020003" pitchFamily="50" charset="0"/>
              </a:rPr>
            </a:br>
            <a:r>
              <a:rPr lang="en-GB" altLang="en-US" sz="2000" dirty="0">
                <a:solidFill>
                  <a:srgbClr val="000000"/>
                </a:solidFill>
                <a:latin typeface="Letter-join Basic 40" panose="02000505000000020003" pitchFamily="50" charset="0"/>
              </a:rPr>
              <a:t>Autumn </a:t>
            </a:r>
            <a:r>
              <a:rPr kumimoji="0" lang="en-GB" altLang="en-US" sz="2000" b="0" i="0" u="none" strike="noStrike" cap="none" normalizeH="0" baseline="0" dirty="0">
                <a:ln>
                  <a:noFill/>
                </a:ln>
                <a:solidFill>
                  <a:srgbClr val="000000"/>
                </a:solidFill>
                <a:effectLst/>
                <a:latin typeface="Letter-join Basic 40" panose="02000505000000020003" pitchFamily="50" charset="0"/>
              </a:rPr>
              <a:t>1 2026/2027</a:t>
            </a:r>
            <a:endParaRPr kumimoji="0" lang="en-GB" altLang="en-US" sz="1800" b="0" i="0" u="none" strike="noStrike" cap="none" normalizeH="0" baseline="0" dirty="0">
              <a:ln>
                <a:noFill/>
              </a:ln>
              <a:solidFill>
                <a:schemeClr val="tx1"/>
              </a:solidFill>
              <a:effectLst/>
              <a:latin typeface="Letter-join Basic 40" panose="02000505000000020003" pitchFamily="50" charset="0"/>
            </a:endParaRPr>
          </a:p>
        </p:txBody>
      </p:sp>
      <p:sp>
        <p:nvSpPr>
          <p:cNvPr id="23" name="Text Box 11">
            <a:extLst>
              <a:ext uri="{FF2B5EF4-FFF2-40B4-BE49-F238E27FC236}">
                <a16:creationId xmlns:a16="http://schemas.microsoft.com/office/drawing/2014/main" id="{DD6B419B-8774-4BE9-8C68-116C4D39E208}"/>
              </a:ext>
            </a:extLst>
          </p:cNvPr>
          <p:cNvSpPr txBox="1">
            <a:spLocks noChangeArrowheads="1"/>
          </p:cNvSpPr>
          <p:nvPr/>
        </p:nvSpPr>
        <p:spPr bwMode="auto">
          <a:xfrm>
            <a:off x="4399754" y="2306984"/>
            <a:ext cx="2800587" cy="63159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4" name="Text Box 10">
            <a:extLst>
              <a:ext uri="{FF2B5EF4-FFF2-40B4-BE49-F238E27FC236}">
                <a16:creationId xmlns:a16="http://schemas.microsoft.com/office/drawing/2014/main" id="{8B6C37AA-2F8A-45C6-AB88-2360980F6DB2}"/>
              </a:ext>
            </a:extLst>
          </p:cNvPr>
          <p:cNvSpPr txBox="1">
            <a:spLocks noChangeArrowheads="1"/>
          </p:cNvSpPr>
          <p:nvPr/>
        </p:nvSpPr>
        <p:spPr bwMode="auto">
          <a:xfrm>
            <a:off x="7748587" y="2339974"/>
            <a:ext cx="2898423"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5" name="Text Box 9">
            <a:extLst>
              <a:ext uri="{FF2B5EF4-FFF2-40B4-BE49-F238E27FC236}">
                <a16:creationId xmlns:a16="http://schemas.microsoft.com/office/drawing/2014/main" id="{909CCB92-BFF6-444C-AAA0-2EF01C8A14A7}"/>
              </a:ext>
            </a:extLst>
          </p:cNvPr>
          <p:cNvSpPr txBox="1">
            <a:spLocks noChangeArrowheads="1"/>
          </p:cNvSpPr>
          <p:nvPr/>
        </p:nvSpPr>
        <p:spPr bwMode="auto">
          <a:xfrm>
            <a:off x="9095944" y="2725757"/>
            <a:ext cx="1006324" cy="64618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274638" y="4110038"/>
            <a:ext cx="1783779"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8" name="Text Box 6">
            <a:extLst>
              <a:ext uri="{FF2B5EF4-FFF2-40B4-BE49-F238E27FC236}">
                <a16:creationId xmlns:a16="http://schemas.microsoft.com/office/drawing/2014/main" id="{41221884-EE4F-4079-866D-29A03138FA70}"/>
              </a:ext>
            </a:extLst>
          </p:cNvPr>
          <p:cNvSpPr txBox="1">
            <a:spLocks noChangeArrowheads="1"/>
          </p:cNvSpPr>
          <p:nvPr/>
        </p:nvSpPr>
        <p:spPr bwMode="auto">
          <a:xfrm>
            <a:off x="4462463" y="4059238"/>
            <a:ext cx="1886858" cy="807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29" name="Text Box 5">
            <a:extLst>
              <a:ext uri="{FF2B5EF4-FFF2-40B4-BE49-F238E27FC236}">
                <a16:creationId xmlns:a16="http://schemas.microsoft.com/office/drawing/2014/main" id="{C5676936-21FE-472E-8536-0A44AB57B700}"/>
              </a:ext>
            </a:extLst>
          </p:cNvPr>
          <p:cNvSpPr txBox="1">
            <a:spLocks noChangeArrowheads="1"/>
          </p:cNvSpPr>
          <p:nvPr/>
        </p:nvSpPr>
        <p:spPr bwMode="auto">
          <a:xfrm>
            <a:off x="6565900" y="4079875"/>
            <a:ext cx="1925293" cy="79426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1" name="Text Box 3">
            <a:extLst>
              <a:ext uri="{FF2B5EF4-FFF2-40B4-BE49-F238E27FC236}">
                <a16:creationId xmlns:a16="http://schemas.microsoft.com/office/drawing/2014/main" id="{07077741-6BFF-4B03-9C7D-81C5293DB6E4}"/>
              </a:ext>
            </a:extLst>
          </p:cNvPr>
          <p:cNvSpPr txBox="1">
            <a:spLocks noChangeArrowheads="1"/>
          </p:cNvSpPr>
          <p:nvPr/>
        </p:nvSpPr>
        <p:spPr bwMode="auto">
          <a:xfrm>
            <a:off x="2351088" y="5978525"/>
            <a:ext cx="1925293" cy="7953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Letter-join Basic 40" panose="02000505000000020003" pitchFamily="50" charset="0"/>
            </a:endParaRPr>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5323" y="5084505"/>
            <a:ext cx="2402216"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557804" y="5099564"/>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a:ln>
                  <a:noFill/>
                </a:ln>
                <a:solidFill>
                  <a:srgbClr val="FFFFFF"/>
                </a:solidFill>
                <a:effectLst/>
                <a:latin typeface="Letter-join Basic 40" panose="02000505000000020003" pitchFamily="50" charset="0"/>
              </a:rPr>
              <a:t>PHYSICAL EDUCATION</a:t>
            </a:r>
            <a:endParaRPr kumimoji="0" lang="en-GB" altLang="en-US" sz="1800" b="0" i="0" u="none" strike="noStrike" cap="none" normalizeH="0" baseline="0">
              <a:ln>
                <a:noFill/>
              </a:ln>
              <a:solidFill>
                <a:schemeClr val="tx1"/>
              </a:solidFill>
              <a:effectLst/>
              <a:latin typeface="Letter-join Basic 40" panose="02000505000000020003" pitchFamily="50" charset="0"/>
            </a:endParaRPr>
          </a:p>
        </p:txBody>
      </p:sp>
      <p:sp>
        <p:nvSpPr>
          <p:cNvPr id="45" name="TextBox 44">
            <a:extLst>
              <a:ext uri="{FF2B5EF4-FFF2-40B4-BE49-F238E27FC236}">
                <a16:creationId xmlns:a16="http://schemas.microsoft.com/office/drawing/2014/main" id="{3C4F5317-571B-4FC4-AB72-B633F75D55B2}"/>
              </a:ext>
            </a:extLst>
          </p:cNvPr>
          <p:cNvSpPr txBox="1"/>
          <p:nvPr/>
        </p:nvSpPr>
        <p:spPr>
          <a:xfrm>
            <a:off x="161336" y="1805674"/>
            <a:ext cx="3808139" cy="1508105"/>
          </a:xfrm>
          <a:prstGeom prst="rect">
            <a:avLst/>
          </a:prstGeom>
          <a:noFill/>
        </p:spPr>
        <p:txBody>
          <a:bodyPr wrap="square" rtlCol="0">
            <a:spAutoFit/>
          </a:bodyPr>
          <a:lstStyle/>
          <a:p>
            <a:r>
              <a:rPr lang="en-GB" sz="1150" dirty="0">
                <a:latin typeface="Letter-join Basic 40" panose="02000505000000020003" pitchFamily="50" charset="0"/>
              </a:rPr>
              <a:t>In our English work, we will be exploring descriptive writing inspired by ‘Pugs of the Frozen North’ and exploring grammatical features such as complex sentences, descriptive language and prepositions. We will explore a variety of reading texts and be focusing on ensuring we fully understand what we have read and practising our retrieval skills. In spelling sessions, we will focus on words with long vowel sounds before we look closely at homophones.  </a:t>
            </a:r>
          </a:p>
        </p:txBody>
      </p:sp>
      <p:sp>
        <p:nvSpPr>
          <p:cNvPr id="46" name="TextBox 45">
            <a:extLst>
              <a:ext uri="{FF2B5EF4-FFF2-40B4-BE49-F238E27FC236}">
                <a16:creationId xmlns:a16="http://schemas.microsoft.com/office/drawing/2014/main" id="{88AB4E69-8493-41F0-912D-ABC4F8364C63}"/>
              </a:ext>
            </a:extLst>
          </p:cNvPr>
          <p:cNvSpPr txBox="1"/>
          <p:nvPr/>
        </p:nvSpPr>
        <p:spPr>
          <a:xfrm>
            <a:off x="8240583" y="1944214"/>
            <a:ext cx="3886286" cy="1054135"/>
          </a:xfrm>
          <a:prstGeom prst="rect">
            <a:avLst/>
          </a:prstGeom>
          <a:noFill/>
        </p:spPr>
        <p:txBody>
          <a:bodyPr wrap="square" rtlCol="0">
            <a:spAutoFit/>
          </a:bodyPr>
          <a:lstStyle/>
          <a:p>
            <a:r>
              <a:rPr lang="en-GB" sz="1250" dirty="0">
                <a:latin typeface="Letter-join Basic 40" panose="02000505000000020003" pitchFamily="50" charset="0"/>
              </a:rPr>
              <a:t>We are looking forward to finding out ‘Why people live near volcanoes’. We will learn about how volcanoes and mountains are formed, where in the world we find them and why. We will then explore the effects of volcanic eruptions and earthquakes on the surround areas.</a:t>
            </a:r>
          </a:p>
        </p:txBody>
      </p:sp>
      <p:sp>
        <p:nvSpPr>
          <p:cNvPr id="57" name="Text Box 8">
            <a:extLst>
              <a:ext uri="{FF2B5EF4-FFF2-40B4-BE49-F238E27FC236}">
                <a16:creationId xmlns:a16="http://schemas.microsoft.com/office/drawing/2014/main" id="{96406492-C4C5-4530-9759-EDE27B211415}"/>
              </a:ext>
            </a:extLst>
          </p:cNvPr>
          <p:cNvSpPr txBox="1">
            <a:spLocks noChangeArrowheads="1"/>
          </p:cNvSpPr>
          <p:nvPr/>
        </p:nvSpPr>
        <p:spPr bwMode="auto">
          <a:xfrm>
            <a:off x="241146" y="3590124"/>
            <a:ext cx="2125025" cy="118872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150" dirty="0">
                <a:latin typeface="Letter-join Basic 40" panose="02000505000000020003" pitchFamily="50" charset="0"/>
              </a:rPr>
              <a:t>In our DT work, we will be learning how to use different sewing techniques to decorate textiles. We will be learning how to cross-stitch and how to apply applique and then using these techniques to design and decorate a cushion.</a:t>
            </a:r>
          </a:p>
        </p:txBody>
      </p:sp>
      <p:sp>
        <p:nvSpPr>
          <p:cNvPr id="58" name="TextBox 57">
            <a:extLst>
              <a:ext uri="{FF2B5EF4-FFF2-40B4-BE49-F238E27FC236}">
                <a16:creationId xmlns:a16="http://schemas.microsoft.com/office/drawing/2014/main" id="{4C2DAD77-01A5-4926-8125-705B010AE62F}"/>
              </a:ext>
            </a:extLst>
          </p:cNvPr>
          <p:cNvSpPr txBox="1"/>
          <p:nvPr/>
        </p:nvSpPr>
        <p:spPr>
          <a:xfrm>
            <a:off x="2663102" y="3624003"/>
            <a:ext cx="2217323" cy="1200329"/>
          </a:xfrm>
          <a:prstGeom prst="rect">
            <a:avLst/>
          </a:prstGeom>
          <a:noFill/>
        </p:spPr>
        <p:txBody>
          <a:bodyPr wrap="square" rtlCol="0">
            <a:spAutoFit/>
          </a:bodyPr>
          <a:lstStyle/>
          <a:p>
            <a:r>
              <a:rPr lang="en-GB" sz="1200" dirty="0">
                <a:latin typeface="Letter-join Basic 40" panose="02000505000000020003" pitchFamily="50" charset="0"/>
              </a:rPr>
              <a:t>In our art topic we will be studying and exploring the world of abstract sculpture. We will experiment with different ways of joining card to create our pieces.</a:t>
            </a:r>
          </a:p>
        </p:txBody>
      </p:sp>
      <p:sp>
        <p:nvSpPr>
          <p:cNvPr id="59" name="TextBox 58">
            <a:extLst>
              <a:ext uri="{FF2B5EF4-FFF2-40B4-BE49-F238E27FC236}">
                <a16:creationId xmlns:a16="http://schemas.microsoft.com/office/drawing/2014/main" id="{48E1E2E3-6422-4121-9781-7AAC6F87051E}"/>
              </a:ext>
            </a:extLst>
          </p:cNvPr>
          <p:cNvSpPr txBox="1"/>
          <p:nvPr/>
        </p:nvSpPr>
        <p:spPr>
          <a:xfrm>
            <a:off x="5114938" y="3563560"/>
            <a:ext cx="2231960" cy="1477328"/>
          </a:xfrm>
          <a:prstGeom prst="rect">
            <a:avLst/>
          </a:prstGeom>
          <a:noFill/>
        </p:spPr>
        <p:txBody>
          <a:bodyPr wrap="square" rtlCol="0">
            <a:spAutoFit/>
          </a:bodyPr>
          <a:lstStyle/>
          <a:p>
            <a:r>
              <a:rPr lang="en-GB" sz="1500" dirty="0">
                <a:latin typeface="Letter-join Basic 40" panose="02000505000000020003" pitchFamily="50" charset="0"/>
              </a:rPr>
              <a:t>As part of our computing topic, we will be refining our touch typing skills as well as reminding ourselves how to stay safe online.</a:t>
            </a:r>
          </a:p>
        </p:txBody>
      </p:sp>
      <p:sp>
        <p:nvSpPr>
          <p:cNvPr id="60" name="TextBox 59">
            <a:extLst>
              <a:ext uri="{FF2B5EF4-FFF2-40B4-BE49-F238E27FC236}">
                <a16:creationId xmlns:a16="http://schemas.microsoft.com/office/drawing/2014/main" id="{C079AFF9-C61A-4755-BAE1-B98E80FA0909}"/>
              </a:ext>
            </a:extLst>
          </p:cNvPr>
          <p:cNvSpPr txBox="1"/>
          <p:nvPr/>
        </p:nvSpPr>
        <p:spPr>
          <a:xfrm>
            <a:off x="2658862" y="5342650"/>
            <a:ext cx="2011998" cy="1200329"/>
          </a:xfrm>
          <a:prstGeom prst="rect">
            <a:avLst/>
          </a:prstGeom>
          <a:noFill/>
        </p:spPr>
        <p:txBody>
          <a:bodyPr wrap="square" rtlCol="0">
            <a:spAutoFit/>
          </a:bodyPr>
          <a:lstStyle/>
          <a:p>
            <a:r>
              <a:rPr lang="en-GB" sz="1200" dirty="0">
                <a:latin typeface="Letter-join Basic 40" panose="02000505000000020003" pitchFamily="50" charset="0"/>
              </a:rPr>
              <a:t>In music lessons we will be exploring how music can tell stories through ballads. We will listen to and try to add lyrics to music to create our own ballads.</a:t>
            </a:r>
          </a:p>
        </p:txBody>
      </p:sp>
      <p:sp>
        <p:nvSpPr>
          <p:cNvPr id="61" name="TextBox 60">
            <a:extLst>
              <a:ext uri="{FF2B5EF4-FFF2-40B4-BE49-F238E27FC236}">
                <a16:creationId xmlns:a16="http://schemas.microsoft.com/office/drawing/2014/main" id="{C5546C59-0043-4225-ACAF-DE78E960556E}"/>
              </a:ext>
            </a:extLst>
          </p:cNvPr>
          <p:cNvSpPr txBox="1"/>
          <p:nvPr/>
        </p:nvSpPr>
        <p:spPr>
          <a:xfrm>
            <a:off x="5094403" y="5286027"/>
            <a:ext cx="2049109" cy="954107"/>
          </a:xfrm>
          <a:prstGeom prst="rect">
            <a:avLst/>
          </a:prstGeom>
          <a:noFill/>
        </p:spPr>
        <p:txBody>
          <a:bodyPr wrap="square" rtlCol="0">
            <a:spAutoFit/>
          </a:bodyPr>
          <a:lstStyle/>
          <a:p>
            <a:r>
              <a:rPr lang="en-GB" sz="1400" dirty="0">
                <a:latin typeface="Letter-join Basic 40" panose="02000505000000020003" pitchFamily="50" charset="0"/>
                <a:cs typeface="Leelawadee UI Semilight" panose="020B0402040204020203" pitchFamily="34" charset="-34"/>
              </a:rPr>
              <a:t>We will be taking part in Outdoor and Adventurous Activities and dance sessions. </a:t>
            </a:r>
          </a:p>
        </p:txBody>
      </p:sp>
      <p:sp>
        <p:nvSpPr>
          <p:cNvPr id="63" name="Text Box 1">
            <a:extLst>
              <a:ext uri="{FF2B5EF4-FFF2-40B4-BE49-F238E27FC236}">
                <a16:creationId xmlns:a16="http://schemas.microsoft.com/office/drawing/2014/main" id="{83C9CE89-E4DE-48F1-B147-FF198F6C6ECD}"/>
              </a:ext>
            </a:extLst>
          </p:cNvPr>
          <p:cNvSpPr txBox="1">
            <a:spLocks noChangeArrowheads="1"/>
          </p:cNvSpPr>
          <p:nvPr/>
        </p:nvSpPr>
        <p:spPr bwMode="auto">
          <a:xfrm>
            <a:off x="7466820" y="5287053"/>
            <a:ext cx="2209915" cy="8211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400" dirty="0">
                <a:latin typeface="Letter-join Basic 40" panose="02000505000000020003" pitchFamily="50" charset="0"/>
              </a:rPr>
              <a:t>In French, we are beginning our language learning journey. We will learn about basic greetings in French and learning to count to 10 and name some colours.</a:t>
            </a:r>
          </a:p>
        </p:txBody>
      </p:sp>
      <p:sp>
        <p:nvSpPr>
          <p:cNvPr id="64" name="Text Box 19">
            <a:extLst>
              <a:ext uri="{FF2B5EF4-FFF2-40B4-BE49-F238E27FC236}">
                <a16:creationId xmlns:a16="http://schemas.microsoft.com/office/drawing/2014/main" id="{6549EA24-9FE4-4078-90CE-D0803F296F3B}"/>
              </a:ext>
            </a:extLst>
          </p:cNvPr>
          <p:cNvSpPr txBox="1">
            <a:spLocks noChangeArrowheads="1"/>
          </p:cNvSpPr>
          <p:nvPr/>
        </p:nvSpPr>
        <p:spPr bwMode="auto">
          <a:xfrm>
            <a:off x="10035483" y="5218539"/>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Be Kind</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600" b="1" dirty="0">
                <a:solidFill>
                  <a:srgbClr val="000000"/>
                </a:solidFill>
                <a:latin typeface="Letter-join Basic 40" panose="02000505000000020003" pitchFamily="50" charset="0"/>
              </a:rPr>
              <a:t>K – Kindness</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I – Integrity</a:t>
            </a:r>
          </a:p>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600" b="1" dirty="0">
                <a:solidFill>
                  <a:srgbClr val="000000"/>
                </a:solidFill>
                <a:latin typeface="Letter-join Basic 40" panose="02000505000000020003" pitchFamily="50" charset="0"/>
              </a:rPr>
              <a:t>N – Never Giving Up</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600" b="1" i="0" u="none" strike="noStrike" cap="none" normalizeH="0" baseline="0" dirty="0">
                <a:ln>
                  <a:noFill/>
                </a:ln>
                <a:solidFill>
                  <a:srgbClr val="000000"/>
                </a:solidFill>
                <a:effectLst/>
                <a:latin typeface="Letter-join Basic 40" panose="02000505000000020003" pitchFamily="50" charset="0"/>
              </a:rPr>
              <a:t>D - Diligence</a:t>
            </a:r>
            <a:endParaRPr kumimoji="0" lang="en-GB" altLang="en-US" sz="1600" b="0" i="0" u="none" strike="noStrike" cap="none" normalizeH="0" baseline="0" dirty="0">
              <a:ln>
                <a:noFill/>
              </a:ln>
              <a:solidFill>
                <a:schemeClr val="tx1"/>
              </a:solidFill>
              <a:effectLst/>
              <a:latin typeface="Letter-join Basic 40" panose="02000505000000020003" pitchFamily="50" charset="0"/>
            </a:endParaRPr>
          </a:p>
        </p:txBody>
      </p:sp>
      <p:sp>
        <p:nvSpPr>
          <p:cNvPr id="62" name="TextBox 61">
            <a:extLst>
              <a:ext uri="{FF2B5EF4-FFF2-40B4-BE49-F238E27FC236}">
                <a16:creationId xmlns:a16="http://schemas.microsoft.com/office/drawing/2014/main" id="{001E622C-1D2A-4E76-BCC6-1BD98BC2F6C5}"/>
              </a:ext>
            </a:extLst>
          </p:cNvPr>
          <p:cNvSpPr txBox="1"/>
          <p:nvPr/>
        </p:nvSpPr>
        <p:spPr>
          <a:xfrm>
            <a:off x="4218799" y="1870013"/>
            <a:ext cx="3841054" cy="1331134"/>
          </a:xfrm>
          <a:prstGeom prst="rect">
            <a:avLst/>
          </a:prstGeom>
          <a:noFill/>
        </p:spPr>
        <p:txBody>
          <a:bodyPr wrap="square" rtlCol="0">
            <a:spAutoFit/>
          </a:bodyPr>
          <a:lstStyle/>
          <a:p>
            <a:r>
              <a:rPr lang="en-GB" sz="1150" dirty="0">
                <a:latin typeface="Letter-join Basic 40" panose="02000505000000020003" pitchFamily="50" charset="0"/>
              </a:rPr>
              <a:t>Our year will begin with a place value focus, exploring reading, writing and representing numbers to one thousand, We will be thinking about different ways to partition numbers to help us with our calculating. We will then learn about addition and subtraction, adding and subtracting numbers with up to three digits and checking our solutions using inverse operations. </a:t>
            </a:r>
          </a:p>
        </p:txBody>
      </p:sp>
      <p:sp>
        <p:nvSpPr>
          <p:cNvPr id="65" name="TextBox 64">
            <a:extLst>
              <a:ext uri="{FF2B5EF4-FFF2-40B4-BE49-F238E27FC236}">
                <a16:creationId xmlns:a16="http://schemas.microsoft.com/office/drawing/2014/main" id="{8DE3CF17-55B0-4B5C-8ECA-9FFE747D3E15}"/>
              </a:ext>
            </a:extLst>
          </p:cNvPr>
          <p:cNvSpPr txBox="1"/>
          <p:nvPr/>
        </p:nvSpPr>
        <p:spPr>
          <a:xfrm>
            <a:off x="7598506" y="3594465"/>
            <a:ext cx="4280949" cy="954107"/>
          </a:xfrm>
          <a:prstGeom prst="rect">
            <a:avLst/>
          </a:prstGeom>
          <a:noFill/>
        </p:spPr>
        <p:txBody>
          <a:bodyPr wrap="square" rtlCol="0">
            <a:spAutoFit/>
          </a:bodyPr>
          <a:lstStyle/>
          <a:p>
            <a:r>
              <a:rPr lang="en-GB" sz="1400" dirty="0">
                <a:latin typeface="Letter-join Basic 40" panose="02000505000000020003" pitchFamily="50" charset="0"/>
              </a:rPr>
              <a:t>Our PSHE topic focuses on ‘Being me in my world’ exploring responsibilities, rewards and citizenship. In RE we will be considering the question ‘How do festivals and worship show what matters to a Muslim?’</a:t>
            </a:r>
          </a:p>
        </p:txBody>
      </p:sp>
    </p:spTree>
    <p:extLst>
      <p:ext uri="{BB962C8B-B14F-4D97-AF65-F5344CB8AC3E}">
        <p14:creationId xmlns:p14="http://schemas.microsoft.com/office/powerpoint/2010/main" val="142709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1949ca2-792d-4cf6-b0cc-7821ec8e6ac9" xsi:nil="true"/>
    <lcf76f155ced4ddcb4097134ff3c332f xmlns="f22489ca-a2e8-4fc2-a815-20beb0d9429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408051381432C40989E95FB4D425814" ma:contentTypeVersion="21" ma:contentTypeDescription="Create a new document." ma:contentTypeScope="" ma:versionID="961daca450a2547111e5cb017e898b78">
  <xsd:schema xmlns:xsd="http://www.w3.org/2001/XMLSchema" xmlns:xs="http://www.w3.org/2001/XMLSchema" xmlns:p="http://schemas.microsoft.com/office/2006/metadata/properties" xmlns:ns2="f22489ca-a2e8-4fc2-a815-20beb0d94293" xmlns:ns3="11949ca2-792d-4cf6-b0cc-7821ec8e6ac9" targetNamespace="http://schemas.microsoft.com/office/2006/metadata/properties" ma:root="true" ma:fieldsID="73f29e7a21099845c85323f341de7bb9" ns2:_="" ns3:_="">
    <xsd:import namespace="f22489ca-a2e8-4fc2-a815-20beb0d94293"/>
    <xsd:import namespace="11949ca2-792d-4cf6-b0cc-7821ec8e6a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2489ca-a2e8-4fc2-a815-20beb0d942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bc2bf3e4-5817-4af9-bdc1-79cd0dcad37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949ca2-792d-4cf6-b0cc-7821ec8e6ac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637608-f67b-4206-868a-7af2509289bc}" ma:internalName="TaxCatchAll" ma:showField="CatchAllData" ma:web="11949ca2-792d-4cf6-b0cc-7821ec8e6a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2A8192-5019-4A20-AD18-EBF69F227E83}">
  <ds:schemaRefs>
    <ds:schemaRef ds:uri="http://schemas.microsoft.com/office/2006/metadata/properties"/>
    <ds:schemaRef ds:uri="11949ca2-792d-4cf6-b0cc-7821ec8e6ac9"/>
    <ds:schemaRef ds:uri="f22489ca-a2e8-4fc2-a815-20beb0d94293"/>
    <ds:schemaRef ds:uri="http://schemas.microsoft.com/office/2006/documentManagement/types"/>
    <ds:schemaRef ds:uri="http://purl.org/dc/elements/1.1/"/>
    <ds:schemaRef ds:uri="http://purl.org/dc/dcmitype/"/>
    <ds:schemaRef ds:uri="http://www.w3.org/XML/1998/namespace"/>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31A9B3F6-540F-46A1-A3D0-F76A816CC943}">
  <ds:schemaRefs>
    <ds:schemaRef ds:uri="http://schemas.microsoft.com/sharepoint/v3/contenttype/forms"/>
  </ds:schemaRefs>
</ds:datastoreItem>
</file>

<file path=customXml/itemProps3.xml><?xml version="1.0" encoding="utf-8"?>
<ds:datastoreItem xmlns:ds="http://schemas.openxmlformats.org/officeDocument/2006/customXml" ds:itemID="{AC260B9D-36DC-4217-8C8B-2FE0FE3D42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2489ca-a2e8-4fc2-a815-20beb0d94293"/>
    <ds:schemaRef ds:uri="11949ca2-792d-4cf6-b0cc-7821ec8e6a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353</TotalTime>
  <Words>489</Words>
  <Application>Microsoft Office PowerPoint</Application>
  <PresentationFormat>Widescreen</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Letter-join Basic 40</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Payne</dc:creator>
  <cp:lastModifiedBy>Kelly Rogers</cp:lastModifiedBy>
  <cp:revision>11</cp:revision>
  <dcterms:created xsi:type="dcterms:W3CDTF">2026-01-05T11:39:19Z</dcterms:created>
  <dcterms:modified xsi:type="dcterms:W3CDTF">2026-09-07T13:14:02Z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0x010100F408051381432C40989E95FB4D425814</vt:lpwstr>
  </property>
  <property fmtid="{D5CDD505-2E9C-101B-9397-08002B2CF9AE}" pid="3" name="MediaServiceImageTags">
    <vt:lpwstr/>
  </property>
</Properties>
</file>