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7" r:id="rId5"/>
    <p:sldId id="256"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04" autoAdjust="0"/>
    <p:restoredTop sz="94660"/>
  </p:normalViewPr>
  <p:slideViewPr>
    <p:cSldViewPr snapToGrid="0">
      <p:cViewPr varScale="1">
        <p:scale>
          <a:sx n="80" d="100"/>
          <a:sy n="80" d="100"/>
        </p:scale>
        <p:origin x="12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adley Sargent" userId="1f043824-d8ed-4a71-bb0d-ad5fb4900b3f" providerId="ADAL" clId="{CF654D24-7605-4101-B1D7-DC952944C200}"/>
    <pc:docChg chg="undo custSel addSld modSld sldOrd">
      <pc:chgData name="Bradley Sargent" userId="1f043824-d8ed-4a71-bb0d-ad5fb4900b3f" providerId="ADAL" clId="{CF654D24-7605-4101-B1D7-DC952944C200}" dt="2026-09-06T19:26:09.716" v="1967" actId="20577"/>
      <pc:docMkLst>
        <pc:docMk/>
      </pc:docMkLst>
      <pc:sldChg chg="modSp">
        <pc:chgData name="Bradley Sargent" userId="1f043824-d8ed-4a71-bb0d-ad5fb4900b3f" providerId="ADAL" clId="{CF654D24-7605-4101-B1D7-DC952944C200}" dt="2026-09-06T18:38:23.785" v="17" actId="20577"/>
        <pc:sldMkLst>
          <pc:docMk/>
          <pc:sldMk cId="1427097077" sldId="256"/>
        </pc:sldMkLst>
        <pc:spChg chg="mod">
          <ac:chgData name="Bradley Sargent" userId="1f043824-d8ed-4a71-bb0d-ad5fb4900b3f" providerId="ADAL" clId="{CF654D24-7605-4101-B1D7-DC952944C200}" dt="2026-09-06T18:38:23.785" v="17" actId="20577"/>
          <ac:spMkLst>
            <pc:docMk/>
            <pc:sldMk cId="1427097077" sldId="256"/>
            <ac:spMk id="22" creationId="{D805ABEF-0A28-4085-B266-B9304A972D50}"/>
          </ac:spMkLst>
        </pc:spChg>
      </pc:sldChg>
      <pc:sldChg chg="addSp delSp modSp add ord">
        <pc:chgData name="Bradley Sargent" userId="1f043824-d8ed-4a71-bb0d-ad5fb4900b3f" providerId="ADAL" clId="{CF654D24-7605-4101-B1D7-DC952944C200}" dt="2026-09-06T19:26:09.716" v="1967" actId="20577"/>
        <pc:sldMkLst>
          <pc:docMk/>
          <pc:sldMk cId="1362215859" sldId="257"/>
        </pc:sldMkLst>
        <pc:spChg chg="add mod">
          <ac:chgData name="Bradley Sargent" userId="1f043824-d8ed-4a71-bb0d-ad5fb4900b3f" providerId="ADAL" clId="{CF654D24-7605-4101-B1D7-DC952944C200}" dt="2026-09-06T18:47:53.467" v="525" actId="313"/>
          <ac:spMkLst>
            <pc:docMk/>
            <pc:sldMk cId="1362215859" sldId="257"/>
            <ac:spMk id="2" creationId="{9F87F1E9-F3A5-4F81-B674-A92C68CFCD08}"/>
          </ac:spMkLst>
        </pc:spChg>
        <pc:spChg chg="add del">
          <ac:chgData name="Bradley Sargent" userId="1f043824-d8ed-4a71-bb0d-ad5fb4900b3f" providerId="ADAL" clId="{CF654D24-7605-4101-B1D7-DC952944C200}" dt="2026-09-06T18:48:02.529" v="527"/>
          <ac:spMkLst>
            <pc:docMk/>
            <pc:sldMk cId="1362215859" sldId="257"/>
            <ac:spMk id="3" creationId="{D783E93E-4DA0-4642-B4C4-DEB991A8CD27}"/>
          </ac:spMkLst>
        </pc:spChg>
        <pc:spChg chg="mod">
          <ac:chgData name="Bradley Sargent" userId="1f043824-d8ed-4a71-bb0d-ad5fb4900b3f" providerId="ADAL" clId="{CF654D24-7605-4101-B1D7-DC952944C200}" dt="2026-09-06T18:41:38.838" v="66" actId="1035"/>
          <ac:spMkLst>
            <pc:docMk/>
            <pc:sldMk cId="1362215859" sldId="257"/>
            <ac:spMk id="5" creationId="{49A10505-0F8F-4E4D-A32D-3E3D330D0115}"/>
          </ac:spMkLst>
        </pc:spChg>
        <pc:spChg chg="mod">
          <ac:chgData name="Bradley Sargent" userId="1f043824-d8ed-4a71-bb0d-ad5fb4900b3f" providerId="ADAL" clId="{CF654D24-7605-4101-B1D7-DC952944C200}" dt="2026-09-06T18:42:00.938" v="87" actId="1035"/>
          <ac:spMkLst>
            <pc:docMk/>
            <pc:sldMk cId="1362215859" sldId="257"/>
            <ac:spMk id="7" creationId="{EA122CF7-CDA3-4BDF-9910-76E5C04F5C5E}"/>
          </ac:spMkLst>
        </pc:spChg>
        <pc:spChg chg="mod">
          <ac:chgData name="Bradley Sargent" userId="1f043824-d8ed-4a71-bb0d-ad5fb4900b3f" providerId="ADAL" clId="{CF654D24-7605-4101-B1D7-DC952944C200}" dt="2026-09-06T18:53:27.012" v="769" actId="20577"/>
          <ac:spMkLst>
            <pc:docMk/>
            <pc:sldMk cId="1362215859" sldId="257"/>
            <ac:spMk id="8" creationId="{A1A293B4-8C27-49E0-B7FB-72E884F5FB23}"/>
          </ac:spMkLst>
        </pc:spChg>
        <pc:spChg chg="mod">
          <ac:chgData name="Bradley Sargent" userId="1f043824-d8ed-4a71-bb0d-ad5fb4900b3f" providerId="ADAL" clId="{CF654D24-7605-4101-B1D7-DC952944C200}" dt="2026-09-06T18:39:38.061" v="31" actId="20577"/>
          <ac:spMkLst>
            <pc:docMk/>
            <pc:sldMk cId="1362215859" sldId="257"/>
            <ac:spMk id="22" creationId="{D805ABEF-0A28-4085-B266-B9304A972D50}"/>
          </ac:spMkLst>
        </pc:spChg>
        <pc:spChg chg="del mod">
          <ac:chgData name="Bradley Sargent" userId="1f043824-d8ed-4a71-bb0d-ad5fb4900b3f" providerId="ADAL" clId="{CF654D24-7605-4101-B1D7-DC952944C200}" dt="2026-09-06T18:48:56.742" v="535" actId="478"/>
          <ac:spMkLst>
            <pc:docMk/>
            <pc:sldMk cId="1362215859" sldId="257"/>
            <ac:spMk id="23" creationId="{DD6B419B-8774-4BE9-8C68-116C4D39E208}"/>
          </ac:spMkLst>
        </pc:spChg>
        <pc:spChg chg="add del mod">
          <ac:chgData name="Bradley Sargent" userId="1f043824-d8ed-4a71-bb0d-ad5fb4900b3f" providerId="ADAL" clId="{CF654D24-7605-4101-B1D7-DC952944C200}" dt="2026-09-06T18:48:44.208" v="531" actId="478"/>
          <ac:spMkLst>
            <pc:docMk/>
            <pc:sldMk cId="1362215859" sldId="257"/>
            <ac:spMk id="27" creationId="{59A9DE67-331D-4CAE-B30A-AEB6A22409F7}"/>
          </ac:spMkLst>
        </pc:spChg>
        <pc:spChg chg="add mod">
          <ac:chgData name="Bradley Sargent" userId="1f043824-d8ed-4a71-bb0d-ad5fb4900b3f" providerId="ADAL" clId="{CF654D24-7605-4101-B1D7-DC952944C200}" dt="2026-09-06T18:53:03.581" v="760" actId="20577"/>
          <ac:spMkLst>
            <pc:docMk/>
            <pc:sldMk cId="1362215859" sldId="257"/>
            <ac:spMk id="34" creationId="{200DAA03-CC5D-4E05-B0FD-EB8122A8C952}"/>
          </ac:spMkLst>
        </pc:spChg>
        <pc:spChg chg="add mod">
          <ac:chgData name="Bradley Sargent" userId="1f043824-d8ed-4a71-bb0d-ad5fb4900b3f" providerId="ADAL" clId="{CF654D24-7605-4101-B1D7-DC952944C200}" dt="2026-09-06T19:01:38.572" v="1227" actId="313"/>
          <ac:spMkLst>
            <pc:docMk/>
            <pc:sldMk cId="1362215859" sldId="257"/>
            <ac:spMk id="35" creationId="{3FA73BA5-E491-4288-8F81-293B62949729}"/>
          </ac:spMkLst>
        </pc:spChg>
        <pc:spChg chg="add mod">
          <ac:chgData name="Bradley Sargent" userId="1f043824-d8ed-4a71-bb0d-ad5fb4900b3f" providerId="ADAL" clId="{CF654D24-7605-4101-B1D7-DC952944C200}" dt="2026-09-06T19:22:30.681" v="1817" actId="20577"/>
          <ac:spMkLst>
            <pc:docMk/>
            <pc:sldMk cId="1362215859" sldId="257"/>
            <ac:spMk id="36" creationId="{224AD222-9CFE-4D94-A0F4-AE9BF303BB7E}"/>
          </ac:spMkLst>
        </pc:spChg>
        <pc:spChg chg="add mod">
          <ac:chgData name="Bradley Sargent" userId="1f043824-d8ed-4a71-bb0d-ad5fb4900b3f" providerId="ADAL" clId="{CF654D24-7605-4101-B1D7-DC952944C200}" dt="2026-09-06T19:22:19.352" v="1813" actId="20577"/>
          <ac:spMkLst>
            <pc:docMk/>
            <pc:sldMk cId="1362215859" sldId="257"/>
            <ac:spMk id="37" creationId="{023EA71D-B3B5-4D6F-AA29-E917887AAB02}"/>
          </ac:spMkLst>
        </pc:spChg>
        <pc:spChg chg="add mod">
          <ac:chgData name="Bradley Sargent" userId="1f043824-d8ed-4a71-bb0d-ad5fb4900b3f" providerId="ADAL" clId="{CF654D24-7605-4101-B1D7-DC952944C200}" dt="2026-09-06T19:26:09.716" v="1967" actId="20577"/>
          <ac:spMkLst>
            <pc:docMk/>
            <pc:sldMk cId="1362215859" sldId="257"/>
            <ac:spMk id="57" creationId="{47D6AF7D-4CDC-45D9-8394-93EAA74C0156}"/>
          </ac:spMkLst>
        </pc:spChg>
        <pc:picChg chg="mod">
          <ac:chgData name="Bradley Sargent" userId="1f043824-d8ed-4a71-bb0d-ad5fb4900b3f" providerId="ADAL" clId="{CF654D24-7605-4101-B1D7-DC952944C200}" dt="2026-09-06T18:41:57.304" v="78" actId="14100"/>
          <ac:picMkLst>
            <pc:docMk/>
            <pc:sldMk cId="1362215859" sldId="257"/>
            <ac:picMk id="47" creationId="{531F07E7-0CC8-4C26-B530-93481504C805}"/>
          </ac:picMkLst>
        </pc:picChg>
        <pc:picChg chg="mod">
          <ac:chgData name="Bradley Sargent" userId="1f043824-d8ed-4a71-bb0d-ad5fb4900b3f" providerId="ADAL" clId="{CF654D24-7605-4101-B1D7-DC952944C200}" dt="2026-09-06T18:41:42.505" v="68" actId="1036"/>
          <ac:picMkLst>
            <pc:docMk/>
            <pc:sldMk cId="1362215859" sldId="257"/>
            <ac:picMk id="48" creationId="{92EAB53E-1D48-40AB-8D57-12B2D1D1912E}"/>
          </ac:picMkLst>
        </pc:picChg>
        <pc:picChg chg="mod">
          <ac:chgData name="Bradley Sargent" userId="1f043824-d8ed-4a71-bb0d-ad5fb4900b3f" providerId="ADAL" clId="{CF654D24-7605-4101-B1D7-DC952944C200}" dt="2026-09-06T18:42:04.783" v="88" actId="14100"/>
          <ac:picMkLst>
            <pc:docMk/>
            <pc:sldMk cId="1362215859" sldId="257"/>
            <ac:picMk id="49" creationId="{0FD46ABA-1D22-429C-A8A0-A5DA02EB6A6D}"/>
          </ac:picMkLst>
        </pc:picChg>
        <pc:picChg chg="mod">
          <ac:chgData name="Bradley Sargent" userId="1f043824-d8ed-4a71-bb0d-ad5fb4900b3f" providerId="ADAL" clId="{CF654D24-7605-4101-B1D7-DC952944C200}" dt="2026-09-06T18:40:59.063" v="34" actId="1076"/>
          <ac:picMkLst>
            <pc:docMk/>
            <pc:sldMk cId="1362215859" sldId="257"/>
            <ac:picMk id="50" creationId="{A16FF540-4E99-491A-A178-8D730FB14DA6}"/>
          </ac:picMkLst>
        </pc:picChg>
        <pc:picChg chg="mod">
          <ac:chgData name="Bradley Sargent" userId="1f043824-d8ed-4a71-bb0d-ad5fb4900b3f" providerId="ADAL" clId="{CF654D24-7605-4101-B1D7-DC952944C200}" dt="2026-09-06T19:19:14.921" v="1550" actId="14100"/>
          <ac:picMkLst>
            <pc:docMk/>
            <pc:sldMk cId="1362215859" sldId="257"/>
            <ac:picMk id="2069" creationId="{CB9B08E7-0D02-4C12-A8BD-204F3A151FDF}"/>
          </ac:picMkLst>
        </pc:picChg>
        <pc:picChg chg="mod">
          <ac:chgData name="Bradley Sargent" userId="1f043824-d8ed-4a71-bb0d-ad5fb4900b3f" providerId="ADAL" clId="{CF654D24-7605-4101-B1D7-DC952944C200}" dt="2026-09-06T18:42:12.067" v="100" actId="14100"/>
          <ac:picMkLst>
            <pc:docMk/>
            <pc:sldMk cId="1362215859" sldId="257"/>
            <ac:picMk id="2087" creationId="{2064A9BA-AD5B-4C97-B4A2-C5B35336FC6D}"/>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D6622-004A-419F-A2F8-423D457B0D1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A509A64-53B5-4E17-979B-0E053CE5D0D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604A86F-8874-4C6A-9604-50A85A3AE5AB}"/>
              </a:ext>
            </a:extLst>
          </p:cNvPr>
          <p:cNvSpPr>
            <a:spLocks noGrp="1"/>
          </p:cNvSpPr>
          <p:nvPr>
            <p:ph type="dt" sz="half" idx="10"/>
          </p:nvPr>
        </p:nvSpPr>
        <p:spPr/>
        <p:txBody>
          <a:bodyPr/>
          <a:lstStyle/>
          <a:p>
            <a:fld id="{05DB96FE-B1E8-480C-984F-95462ECBD2E2}" type="datetimeFigureOut">
              <a:rPr lang="en-GB" smtClean="0"/>
              <a:t>06/09/2026</a:t>
            </a:fld>
            <a:endParaRPr lang="en-GB"/>
          </a:p>
        </p:txBody>
      </p:sp>
      <p:sp>
        <p:nvSpPr>
          <p:cNvPr id="5" name="Footer Placeholder 4">
            <a:extLst>
              <a:ext uri="{FF2B5EF4-FFF2-40B4-BE49-F238E27FC236}">
                <a16:creationId xmlns:a16="http://schemas.microsoft.com/office/drawing/2014/main" id="{F2069B4F-1A10-48C4-A1E0-A41A5E651FB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4833AA4-F9CC-4C8E-A52D-5EEE6CFB1B73}"/>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14274276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D1FB1-A943-47DE-BA62-897EE3C2EF1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9A29977-9225-4181-91B6-EF4B065CFA58}"/>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C7A71B0-4F0D-45B2-97AE-B8687DDF74B2}"/>
              </a:ext>
            </a:extLst>
          </p:cNvPr>
          <p:cNvSpPr>
            <a:spLocks noGrp="1"/>
          </p:cNvSpPr>
          <p:nvPr>
            <p:ph type="dt" sz="half" idx="10"/>
          </p:nvPr>
        </p:nvSpPr>
        <p:spPr/>
        <p:txBody>
          <a:bodyPr/>
          <a:lstStyle/>
          <a:p>
            <a:fld id="{05DB96FE-B1E8-480C-984F-95462ECBD2E2}" type="datetimeFigureOut">
              <a:rPr lang="en-GB" smtClean="0"/>
              <a:t>06/09/2026</a:t>
            </a:fld>
            <a:endParaRPr lang="en-GB"/>
          </a:p>
        </p:txBody>
      </p:sp>
      <p:sp>
        <p:nvSpPr>
          <p:cNvPr id="5" name="Footer Placeholder 4">
            <a:extLst>
              <a:ext uri="{FF2B5EF4-FFF2-40B4-BE49-F238E27FC236}">
                <a16:creationId xmlns:a16="http://schemas.microsoft.com/office/drawing/2014/main" id="{F6CC620C-9BA5-4847-8D32-85E70017A5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614B32-009A-4BD0-9094-E9D3B3BD0D36}"/>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2784672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075FF1-1E59-46A5-9197-6F853537B4A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F86D43D-9945-4BD3-A390-C0C27279EF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AE0F46B-3976-4CC1-9EF4-041877A9B2E1}"/>
              </a:ext>
            </a:extLst>
          </p:cNvPr>
          <p:cNvSpPr>
            <a:spLocks noGrp="1"/>
          </p:cNvSpPr>
          <p:nvPr>
            <p:ph type="dt" sz="half" idx="10"/>
          </p:nvPr>
        </p:nvSpPr>
        <p:spPr/>
        <p:txBody>
          <a:bodyPr/>
          <a:lstStyle/>
          <a:p>
            <a:fld id="{05DB96FE-B1E8-480C-984F-95462ECBD2E2}" type="datetimeFigureOut">
              <a:rPr lang="en-GB" smtClean="0"/>
              <a:t>06/09/2026</a:t>
            </a:fld>
            <a:endParaRPr lang="en-GB"/>
          </a:p>
        </p:txBody>
      </p:sp>
      <p:sp>
        <p:nvSpPr>
          <p:cNvPr id="5" name="Footer Placeholder 4">
            <a:extLst>
              <a:ext uri="{FF2B5EF4-FFF2-40B4-BE49-F238E27FC236}">
                <a16:creationId xmlns:a16="http://schemas.microsoft.com/office/drawing/2014/main" id="{A7C3C412-D8EF-499C-B813-235861038C0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3C68AD-88A4-4C66-BB86-8EAF07BA06FA}"/>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957283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BFD83-94B0-4321-9CD1-F34280266B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E0447BA-ECA2-404E-9B45-8192D08C4D2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3F8D44D-33CF-43AE-A36A-52E96A5B6C7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B8DC163-1B97-40B9-B84D-BC3B52BE2D4C}"/>
              </a:ext>
            </a:extLst>
          </p:cNvPr>
          <p:cNvSpPr>
            <a:spLocks noGrp="1"/>
          </p:cNvSpPr>
          <p:nvPr>
            <p:ph type="dt" sz="half" idx="10"/>
          </p:nvPr>
        </p:nvSpPr>
        <p:spPr/>
        <p:txBody>
          <a:bodyPr/>
          <a:lstStyle/>
          <a:p>
            <a:fld id="{05DB96FE-B1E8-480C-984F-95462ECBD2E2}" type="datetimeFigureOut">
              <a:rPr lang="en-GB" smtClean="0"/>
              <a:t>06/09/2026</a:t>
            </a:fld>
            <a:endParaRPr lang="en-GB"/>
          </a:p>
        </p:txBody>
      </p:sp>
      <p:sp>
        <p:nvSpPr>
          <p:cNvPr id="6" name="Footer Placeholder 5">
            <a:extLst>
              <a:ext uri="{FF2B5EF4-FFF2-40B4-BE49-F238E27FC236}">
                <a16:creationId xmlns:a16="http://schemas.microsoft.com/office/drawing/2014/main" id="{4EEC3ADB-A1A8-4E56-9E6E-F32DCBB2223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8493239-6564-4DC2-8D7F-9E69A008040A}"/>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7979704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DF67E-6C4E-4C76-B53C-FC21FBBBC58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46061C6-F540-4AF7-BAE6-5613B1521AA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619F580-B918-4EC0-A41E-47445577AB8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D2FEACC-5DEB-417F-B7C7-F3DB0129898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18A6AD7-CA84-4742-B210-9907472C2F68}"/>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DDE2EC3-93B9-4DA9-83E3-890502257768}"/>
              </a:ext>
            </a:extLst>
          </p:cNvPr>
          <p:cNvSpPr>
            <a:spLocks noGrp="1"/>
          </p:cNvSpPr>
          <p:nvPr>
            <p:ph type="dt" sz="half" idx="10"/>
          </p:nvPr>
        </p:nvSpPr>
        <p:spPr/>
        <p:txBody>
          <a:bodyPr/>
          <a:lstStyle/>
          <a:p>
            <a:fld id="{05DB96FE-B1E8-480C-984F-95462ECBD2E2}" type="datetimeFigureOut">
              <a:rPr lang="en-GB" smtClean="0"/>
              <a:t>06/09/2026</a:t>
            </a:fld>
            <a:endParaRPr lang="en-GB"/>
          </a:p>
        </p:txBody>
      </p:sp>
      <p:sp>
        <p:nvSpPr>
          <p:cNvPr id="8" name="Footer Placeholder 7">
            <a:extLst>
              <a:ext uri="{FF2B5EF4-FFF2-40B4-BE49-F238E27FC236}">
                <a16:creationId xmlns:a16="http://schemas.microsoft.com/office/drawing/2014/main" id="{3A244368-EF85-4ADB-9798-CB3B321E243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2E3D425-F731-49FA-B2E5-3443037A09BC}"/>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36068789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792E55-0B0C-4C50-A6C5-3238131900D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99ED57C-5986-4BD3-96D9-D0FB5B5DBD11}"/>
              </a:ext>
            </a:extLst>
          </p:cNvPr>
          <p:cNvSpPr>
            <a:spLocks noGrp="1"/>
          </p:cNvSpPr>
          <p:nvPr>
            <p:ph type="dt" sz="half" idx="10"/>
          </p:nvPr>
        </p:nvSpPr>
        <p:spPr/>
        <p:txBody>
          <a:bodyPr/>
          <a:lstStyle/>
          <a:p>
            <a:fld id="{05DB96FE-B1E8-480C-984F-95462ECBD2E2}" type="datetimeFigureOut">
              <a:rPr lang="en-GB" smtClean="0"/>
              <a:t>06/09/2026</a:t>
            </a:fld>
            <a:endParaRPr lang="en-GB"/>
          </a:p>
        </p:txBody>
      </p:sp>
      <p:sp>
        <p:nvSpPr>
          <p:cNvPr id="4" name="Footer Placeholder 3">
            <a:extLst>
              <a:ext uri="{FF2B5EF4-FFF2-40B4-BE49-F238E27FC236}">
                <a16:creationId xmlns:a16="http://schemas.microsoft.com/office/drawing/2014/main" id="{A6F5E997-4758-4EFA-8DC7-D8AAA38C5D7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61C5B49-7DF8-441E-A077-DCEC980F4A41}"/>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26209018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83F8EFD-0AF6-4E48-B0F5-4EF376148417}"/>
              </a:ext>
            </a:extLst>
          </p:cNvPr>
          <p:cNvSpPr>
            <a:spLocks noGrp="1"/>
          </p:cNvSpPr>
          <p:nvPr>
            <p:ph type="dt" sz="half" idx="10"/>
          </p:nvPr>
        </p:nvSpPr>
        <p:spPr/>
        <p:txBody>
          <a:bodyPr/>
          <a:lstStyle/>
          <a:p>
            <a:fld id="{05DB96FE-B1E8-480C-984F-95462ECBD2E2}" type="datetimeFigureOut">
              <a:rPr lang="en-GB" smtClean="0"/>
              <a:t>06/09/2026</a:t>
            </a:fld>
            <a:endParaRPr lang="en-GB"/>
          </a:p>
        </p:txBody>
      </p:sp>
      <p:sp>
        <p:nvSpPr>
          <p:cNvPr id="3" name="Footer Placeholder 2">
            <a:extLst>
              <a:ext uri="{FF2B5EF4-FFF2-40B4-BE49-F238E27FC236}">
                <a16:creationId xmlns:a16="http://schemas.microsoft.com/office/drawing/2014/main" id="{05ED89EB-787C-45D6-8F73-11BD1EE7590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8587AC2-9F3D-4C0A-A911-7AA103B2CBF0}"/>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10199718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B68EE-6C42-4EBA-8630-DBFB61B4FC1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94D1D18-1C95-452E-8661-196DBDA3FC0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27D31E8-5EFF-4A03-B1F4-DE392224D5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7D4B362-C458-4414-A8B7-0B90CDEDF9E7}"/>
              </a:ext>
            </a:extLst>
          </p:cNvPr>
          <p:cNvSpPr>
            <a:spLocks noGrp="1"/>
          </p:cNvSpPr>
          <p:nvPr>
            <p:ph type="dt" sz="half" idx="10"/>
          </p:nvPr>
        </p:nvSpPr>
        <p:spPr/>
        <p:txBody>
          <a:bodyPr/>
          <a:lstStyle/>
          <a:p>
            <a:fld id="{05DB96FE-B1E8-480C-984F-95462ECBD2E2}" type="datetimeFigureOut">
              <a:rPr lang="en-GB" smtClean="0"/>
              <a:t>06/09/2026</a:t>
            </a:fld>
            <a:endParaRPr lang="en-GB"/>
          </a:p>
        </p:txBody>
      </p:sp>
      <p:sp>
        <p:nvSpPr>
          <p:cNvPr id="6" name="Footer Placeholder 5">
            <a:extLst>
              <a:ext uri="{FF2B5EF4-FFF2-40B4-BE49-F238E27FC236}">
                <a16:creationId xmlns:a16="http://schemas.microsoft.com/office/drawing/2014/main" id="{67AD5862-8A95-4509-93EA-0B5BE748F84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7B52D44-4C18-4830-9B51-BD90EF6DD616}"/>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11444758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2F65EC-D79A-4AAD-A7D7-68DE45E6CD8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7898601-4F34-45C5-9313-B571C6D5EA7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869FC31-98B7-4C2F-9F62-3BD3A635F7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4568179-B0A7-4306-BA96-3F2E907A1807}"/>
              </a:ext>
            </a:extLst>
          </p:cNvPr>
          <p:cNvSpPr>
            <a:spLocks noGrp="1"/>
          </p:cNvSpPr>
          <p:nvPr>
            <p:ph type="dt" sz="half" idx="10"/>
          </p:nvPr>
        </p:nvSpPr>
        <p:spPr/>
        <p:txBody>
          <a:bodyPr/>
          <a:lstStyle/>
          <a:p>
            <a:fld id="{05DB96FE-B1E8-480C-984F-95462ECBD2E2}" type="datetimeFigureOut">
              <a:rPr lang="en-GB" smtClean="0"/>
              <a:t>06/09/2026</a:t>
            </a:fld>
            <a:endParaRPr lang="en-GB"/>
          </a:p>
        </p:txBody>
      </p:sp>
      <p:sp>
        <p:nvSpPr>
          <p:cNvPr id="6" name="Footer Placeholder 5">
            <a:extLst>
              <a:ext uri="{FF2B5EF4-FFF2-40B4-BE49-F238E27FC236}">
                <a16:creationId xmlns:a16="http://schemas.microsoft.com/office/drawing/2014/main" id="{8C5031C2-D76D-4088-A29B-BF2959089F0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F1FC2A1-BDA4-4084-BF8B-5166700E222E}"/>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3961264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8A042-1151-48C2-8FCD-06B278C5B2E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35B9070-700F-4738-BE83-523C9E87286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89EF2B-6B52-4544-A88C-30CE9106099C}"/>
              </a:ext>
            </a:extLst>
          </p:cNvPr>
          <p:cNvSpPr>
            <a:spLocks noGrp="1"/>
          </p:cNvSpPr>
          <p:nvPr>
            <p:ph type="dt" sz="half" idx="10"/>
          </p:nvPr>
        </p:nvSpPr>
        <p:spPr/>
        <p:txBody>
          <a:bodyPr/>
          <a:lstStyle/>
          <a:p>
            <a:fld id="{05DB96FE-B1E8-480C-984F-95462ECBD2E2}" type="datetimeFigureOut">
              <a:rPr lang="en-GB" smtClean="0"/>
              <a:t>06/09/2026</a:t>
            </a:fld>
            <a:endParaRPr lang="en-GB"/>
          </a:p>
        </p:txBody>
      </p:sp>
      <p:sp>
        <p:nvSpPr>
          <p:cNvPr id="5" name="Footer Placeholder 4">
            <a:extLst>
              <a:ext uri="{FF2B5EF4-FFF2-40B4-BE49-F238E27FC236}">
                <a16:creationId xmlns:a16="http://schemas.microsoft.com/office/drawing/2014/main" id="{1C87DED2-971D-4249-941C-F8321B1B29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EBCF9CC-E000-4957-9172-E189B45B0869}"/>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4391278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2646ABC-37DD-4E2C-9162-820F2054E48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DD14561-4058-40EE-B479-13E558E71E5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FA9CA09-C77E-4CE1-97E1-4B7D6C12220C}"/>
              </a:ext>
            </a:extLst>
          </p:cNvPr>
          <p:cNvSpPr>
            <a:spLocks noGrp="1"/>
          </p:cNvSpPr>
          <p:nvPr>
            <p:ph type="dt" sz="half" idx="10"/>
          </p:nvPr>
        </p:nvSpPr>
        <p:spPr/>
        <p:txBody>
          <a:bodyPr/>
          <a:lstStyle/>
          <a:p>
            <a:fld id="{05DB96FE-B1E8-480C-984F-95462ECBD2E2}" type="datetimeFigureOut">
              <a:rPr lang="en-GB" smtClean="0"/>
              <a:t>06/09/2026</a:t>
            </a:fld>
            <a:endParaRPr lang="en-GB"/>
          </a:p>
        </p:txBody>
      </p:sp>
      <p:sp>
        <p:nvSpPr>
          <p:cNvPr id="5" name="Footer Placeholder 4">
            <a:extLst>
              <a:ext uri="{FF2B5EF4-FFF2-40B4-BE49-F238E27FC236}">
                <a16:creationId xmlns:a16="http://schemas.microsoft.com/office/drawing/2014/main" id="{60604DFD-EAD3-4F79-B84D-35526B080E0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2F3940-E14B-4E98-BF20-30DC20E96941}"/>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2109453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91BF6A7-CBD2-4BB0-97D2-64E8A5BDBA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FA37B76-EA14-471E-BF6A-38C9A2A8DD6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C01539C-404D-4BC9-A53C-AAF8750BDEA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DB96FE-B1E8-480C-984F-95462ECBD2E2}" type="datetimeFigureOut">
              <a:rPr lang="en-GB" smtClean="0"/>
              <a:t>06/09/2026</a:t>
            </a:fld>
            <a:endParaRPr lang="en-GB"/>
          </a:p>
        </p:txBody>
      </p:sp>
      <p:sp>
        <p:nvSpPr>
          <p:cNvPr id="5" name="Footer Placeholder 4">
            <a:extLst>
              <a:ext uri="{FF2B5EF4-FFF2-40B4-BE49-F238E27FC236}">
                <a16:creationId xmlns:a16="http://schemas.microsoft.com/office/drawing/2014/main" id="{EC8CAACB-28FB-47DC-8136-41DA892D3F0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D753622-36E5-4BE3-A0F2-B785BE92804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D76871-13B8-45D2-A82D-A2B7A3D51B86}" type="slidenum">
              <a:rPr lang="en-GB" smtClean="0"/>
              <a:t>‹#›</a:t>
            </a:fld>
            <a:endParaRPr lang="en-GB"/>
          </a:p>
        </p:txBody>
      </p:sp>
    </p:spTree>
    <p:extLst>
      <p:ext uri="{BB962C8B-B14F-4D97-AF65-F5344CB8AC3E}">
        <p14:creationId xmlns:p14="http://schemas.microsoft.com/office/powerpoint/2010/main" val="22379260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Picture 21">
            <a:extLst>
              <a:ext uri="{FF2B5EF4-FFF2-40B4-BE49-F238E27FC236}">
                <a16:creationId xmlns:a16="http://schemas.microsoft.com/office/drawing/2014/main" id="{A4133392-7C04-43B5-9A47-4BE17D5B42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80800" y="4785075"/>
            <a:ext cx="2402216" cy="16937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5" name="Picture 21">
            <a:extLst>
              <a:ext uri="{FF2B5EF4-FFF2-40B4-BE49-F238E27FC236}">
                <a16:creationId xmlns:a16="http://schemas.microsoft.com/office/drawing/2014/main" id="{936AB626-E617-4873-8609-87EB1C5987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93715" y="4785075"/>
            <a:ext cx="2402216" cy="16937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3" name="Picture 21">
            <a:extLst>
              <a:ext uri="{FF2B5EF4-FFF2-40B4-BE49-F238E27FC236}">
                <a16:creationId xmlns:a16="http://schemas.microsoft.com/office/drawing/2014/main" id="{A9CAA32F-C54A-4777-87DC-CB3EFC1004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6422" y="5113495"/>
            <a:ext cx="2402216" cy="16937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2" name="Picture 21">
            <a:extLst>
              <a:ext uri="{FF2B5EF4-FFF2-40B4-BE49-F238E27FC236}">
                <a16:creationId xmlns:a16="http://schemas.microsoft.com/office/drawing/2014/main" id="{A7E87FE0-1E93-4CE1-876B-FEA8C58093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392" y="5169393"/>
            <a:ext cx="2402216" cy="164283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69" name="Picture 21">
            <a:extLst>
              <a:ext uri="{FF2B5EF4-FFF2-40B4-BE49-F238E27FC236}">
                <a16:creationId xmlns:a16="http://schemas.microsoft.com/office/drawing/2014/main" id="{CB9B08E7-0D02-4C12-A8BD-204F3A151F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455" y="3403449"/>
            <a:ext cx="2461632" cy="173006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0" name="Picture 21">
            <a:extLst>
              <a:ext uri="{FF2B5EF4-FFF2-40B4-BE49-F238E27FC236}">
                <a16:creationId xmlns:a16="http://schemas.microsoft.com/office/drawing/2014/main" id="{A16FF540-4E99-491A-A178-8D730FB14D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7597" y="3372164"/>
            <a:ext cx="2402216" cy="173006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1" name="Picture 21">
            <a:extLst>
              <a:ext uri="{FF2B5EF4-FFF2-40B4-BE49-F238E27FC236}">
                <a16:creationId xmlns:a16="http://schemas.microsoft.com/office/drawing/2014/main" id="{AC00CEF4-4EE4-4586-9C26-72BF0CE193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6630" y="3352258"/>
            <a:ext cx="2402216" cy="173006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9" name="Picture 36">
            <a:extLst>
              <a:ext uri="{FF2B5EF4-FFF2-40B4-BE49-F238E27FC236}">
                <a16:creationId xmlns:a16="http://schemas.microsoft.com/office/drawing/2014/main" id="{0FD46ABA-1D22-429C-A8A0-A5DA02EB6A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2675" y="1597536"/>
            <a:ext cx="3961356" cy="165548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7" name="Picture 36">
            <a:extLst>
              <a:ext uri="{FF2B5EF4-FFF2-40B4-BE49-F238E27FC236}">
                <a16:creationId xmlns:a16="http://schemas.microsoft.com/office/drawing/2014/main" id="{531F07E7-0CC8-4C26-B530-93481504C8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2695" y="1609737"/>
            <a:ext cx="3961356" cy="17211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8" name="Picture 36">
            <a:extLst>
              <a:ext uri="{FF2B5EF4-FFF2-40B4-BE49-F238E27FC236}">
                <a16:creationId xmlns:a16="http://schemas.microsoft.com/office/drawing/2014/main" id="{92EAB53E-1D48-40AB-8D57-12B2D1D191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306" y="1597535"/>
            <a:ext cx="3961356" cy="173006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4" name="Rectangle: Diagonal Corners Rounded 7">
            <a:extLst>
              <a:ext uri="{FF2B5EF4-FFF2-40B4-BE49-F238E27FC236}">
                <a16:creationId xmlns:a16="http://schemas.microsoft.com/office/drawing/2014/main" id="{2F07C192-F61B-48A5-B498-D59AC866F121}"/>
              </a:ext>
            </a:extLst>
          </p:cNvPr>
          <p:cNvSpPr>
            <a:spLocks/>
          </p:cNvSpPr>
          <p:nvPr/>
        </p:nvSpPr>
        <p:spPr bwMode="auto">
          <a:xfrm>
            <a:off x="7563017" y="3385550"/>
            <a:ext cx="4316439" cy="1192794"/>
          </a:xfrm>
          <a:custGeom>
            <a:avLst/>
            <a:gdLst>
              <a:gd name="T0" fmla="*/ 237706 w 4130675"/>
              <a:gd name="T1" fmla="*/ 0 h 1426210"/>
              <a:gd name="T2" fmla="*/ 4130675 w 4130675"/>
              <a:gd name="T3" fmla="*/ 0 h 1426210"/>
              <a:gd name="T4" fmla="*/ 4130675 w 4130675"/>
              <a:gd name="T5" fmla="*/ 0 h 1426210"/>
              <a:gd name="T6" fmla="*/ 4130675 w 4130675"/>
              <a:gd name="T7" fmla="*/ 1188504 h 1426210"/>
              <a:gd name="T8" fmla="*/ 3892969 w 4130675"/>
              <a:gd name="T9" fmla="*/ 1426210 h 1426210"/>
              <a:gd name="T10" fmla="*/ 0 w 4130675"/>
              <a:gd name="T11" fmla="*/ 1426210 h 1426210"/>
              <a:gd name="T12" fmla="*/ 0 w 4130675"/>
              <a:gd name="T13" fmla="*/ 1426210 h 1426210"/>
              <a:gd name="T14" fmla="*/ 0 w 4130675"/>
              <a:gd name="T15" fmla="*/ 237706 h 1426210"/>
              <a:gd name="T16" fmla="*/ 237706 w 4130675"/>
              <a:gd name="T17" fmla="*/ 0 h 14262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130675"/>
              <a:gd name="T28" fmla="*/ 0 h 1426210"/>
              <a:gd name="T29" fmla="*/ 4130675 w 4130675"/>
              <a:gd name="T30" fmla="*/ 1426210 h 14262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130675" h="1426210">
                <a:moveTo>
                  <a:pt x="237706" y="0"/>
                </a:moveTo>
                <a:lnTo>
                  <a:pt x="4130675" y="0"/>
                </a:lnTo>
                <a:lnTo>
                  <a:pt x="4130675" y="1188504"/>
                </a:lnTo>
                <a:cubicBezTo>
                  <a:pt x="4130675" y="1319785"/>
                  <a:pt x="4024250" y="1426210"/>
                  <a:pt x="3892969" y="1426210"/>
                </a:cubicBezTo>
                <a:lnTo>
                  <a:pt x="0" y="1426210"/>
                </a:lnTo>
                <a:lnTo>
                  <a:pt x="0" y="237706"/>
                </a:lnTo>
                <a:cubicBezTo>
                  <a:pt x="0" y="106425"/>
                  <a:pt x="106425" y="0"/>
                  <a:pt x="237706" y="0"/>
                </a:cubicBezTo>
                <a:close/>
              </a:path>
            </a:pathLst>
          </a:custGeom>
          <a:noFill/>
          <a:ln w="76200">
            <a:solidFill>
              <a:srgbClr val="002060"/>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ctr" anchorCtr="0" compatLnSpc="1">
            <a:prstTxWarp prst="textNoShape">
              <a:avLst/>
            </a:prstTxWarp>
          </a:bodyPr>
          <a:lstStyle/>
          <a:p>
            <a:endParaRPr lang="en-GB"/>
          </a:p>
        </p:txBody>
      </p:sp>
      <p:pic>
        <p:nvPicPr>
          <p:cNvPr id="2088" name="Picture 40">
            <a:extLst>
              <a:ext uri="{FF2B5EF4-FFF2-40B4-BE49-F238E27FC236}">
                <a16:creationId xmlns:a16="http://schemas.microsoft.com/office/drawing/2014/main" id="{36E6F768-4DA3-4270-8DA0-B0E853B3807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07971" y="189845"/>
            <a:ext cx="1570635" cy="118802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87" name="Picture 39">
            <a:extLst>
              <a:ext uri="{FF2B5EF4-FFF2-40B4-BE49-F238E27FC236}">
                <a16:creationId xmlns:a16="http://schemas.microsoft.com/office/drawing/2014/main" id="{2064A9BA-AD5B-4C97-B4A2-C5B35336FC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23626" y="23250"/>
            <a:ext cx="4967820" cy="151962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5" name="Rectangle: Diagonal Corners Rounded 8">
            <a:extLst>
              <a:ext uri="{FF2B5EF4-FFF2-40B4-BE49-F238E27FC236}">
                <a16:creationId xmlns:a16="http://schemas.microsoft.com/office/drawing/2014/main" id="{49A10505-0F8F-4E4D-A32D-3E3D330D0115}"/>
              </a:ext>
            </a:extLst>
          </p:cNvPr>
          <p:cNvSpPr>
            <a:spLocks/>
          </p:cNvSpPr>
          <p:nvPr/>
        </p:nvSpPr>
        <p:spPr bwMode="auto">
          <a:xfrm>
            <a:off x="2231513" y="1609736"/>
            <a:ext cx="1874628" cy="217638"/>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FFFFFF"/>
                </a:solidFill>
                <a:effectLst/>
                <a:latin typeface="Letter-join Plus 8"/>
              </a:rPr>
              <a:t>ENGLISH</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6" name="AutoShape 37">
            <a:extLst>
              <a:ext uri="{FF2B5EF4-FFF2-40B4-BE49-F238E27FC236}">
                <a16:creationId xmlns:a16="http://schemas.microsoft.com/office/drawing/2014/main" id="{33A226C5-09BA-432E-9862-26A4B9919F78}"/>
              </a:ext>
            </a:extLst>
          </p:cNvPr>
          <p:cNvSpPr>
            <a:spLocks/>
          </p:cNvSpPr>
          <p:nvPr/>
        </p:nvSpPr>
        <p:spPr bwMode="auto">
          <a:xfrm>
            <a:off x="10047867" y="70570"/>
            <a:ext cx="1874628" cy="217638"/>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Letter-join Plus 8"/>
              </a:rPr>
              <a:t>Key Area of Learning</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7" name="AutoShape 35">
            <a:extLst>
              <a:ext uri="{FF2B5EF4-FFF2-40B4-BE49-F238E27FC236}">
                <a16:creationId xmlns:a16="http://schemas.microsoft.com/office/drawing/2014/main" id="{EA122CF7-CDA3-4BDF-9910-76E5C04F5C5E}"/>
              </a:ext>
            </a:extLst>
          </p:cNvPr>
          <p:cNvSpPr>
            <a:spLocks/>
          </p:cNvSpPr>
          <p:nvPr/>
        </p:nvSpPr>
        <p:spPr bwMode="auto">
          <a:xfrm>
            <a:off x="6192869" y="1613300"/>
            <a:ext cx="1874629" cy="217638"/>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Letter-join Plus 8"/>
              </a:rPr>
              <a:t>MATHS</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8" name="AutoShape 33">
            <a:extLst>
              <a:ext uri="{FF2B5EF4-FFF2-40B4-BE49-F238E27FC236}">
                <a16:creationId xmlns:a16="http://schemas.microsoft.com/office/drawing/2014/main" id="{A1A293B4-8C27-49E0-B7FB-72E884F5FB23}"/>
              </a:ext>
            </a:extLst>
          </p:cNvPr>
          <p:cNvSpPr>
            <a:spLocks/>
          </p:cNvSpPr>
          <p:nvPr/>
        </p:nvSpPr>
        <p:spPr bwMode="auto">
          <a:xfrm>
            <a:off x="10259402" y="1612195"/>
            <a:ext cx="1874629" cy="217638"/>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Letter-join Plus 8"/>
              </a:rPr>
              <a:t>Geography</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9" name="AutoShape 32">
            <a:extLst>
              <a:ext uri="{FF2B5EF4-FFF2-40B4-BE49-F238E27FC236}">
                <a16:creationId xmlns:a16="http://schemas.microsoft.com/office/drawing/2014/main" id="{5ECC1EBA-A484-4F02-BC4B-BFE51F6BE130}"/>
              </a:ext>
            </a:extLst>
          </p:cNvPr>
          <p:cNvSpPr>
            <a:spLocks/>
          </p:cNvSpPr>
          <p:nvPr/>
        </p:nvSpPr>
        <p:spPr bwMode="auto">
          <a:xfrm>
            <a:off x="1523864" y="3426775"/>
            <a:ext cx="966142"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Letter-join Plus 40" panose="02000505000000020003" pitchFamily="50" charset="0"/>
              </a:rPr>
              <a:t>SCIENCE</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0" name="AutoShape 26">
            <a:extLst>
              <a:ext uri="{FF2B5EF4-FFF2-40B4-BE49-F238E27FC236}">
                <a16:creationId xmlns:a16="http://schemas.microsoft.com/office/drawing/2014/main" id="{D52D7E20-E7E9-48C6-8A9F-C95FD6B0979D}"/>
              </a:ext>
            </a:extLst>
          </p:cNvPr>
          <p:cNvSpPr>
            <a:spLocks/>
          </p:cNvSpPr>
          <p:nvPr/>
        </p:nvSpPr>
        <p:spPr bwMode="auto">
          <a:xfrm>
            <a:off x="1080978" y="5175837"/>
            <a:ext cx="1392430"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FFFFFF"/>
                </a:solidFill>
                <a:effectLst/>
                <a:latin typeface="Letter-join Plus 8"/>
              </a:rPr>
              <a:t>KEY DATES</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1" name="AutoShape 25">
            <a:extLst>
              <a:ext uri="{FF2B5EF4-FFF2-40B4-BE49-F238E27FC236}">
                <a16:creationId xmlns:a16="http://schemas.microsoft.com/office/drawing/2014/main" id="{65BD37FB-87AE-421C-B732-F08D3DD86232}"/>
              </a:ext>
            </a:extLst>
          </p:cNvPr>
          <p:cNvSpPr>
            <a:spLocks/>
          </p:cNvSpPr>
          <p:nvPr/>
        </p:nvSpPr>
        <p:spPr bwMode="auto">
          <a:xfrm>
            <a:off x="3645911" y="5111913"/>
            <a:ext cx="1240434"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FFFFFF"/>
                </a:solidFill>
                <a:effectLst/>
                <a:latin typeface="Letter-join Plus 8"/>
              </a:rPr>
              <a:t>MUSIC</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3" name="AutoShape 23">
            <a:extLst>
              <a:ext uri="{FF2B5EF4-FFF2-40B4-BE49-F238E27FC236}">
                <a16:creationId xmlns:a16="http://schemas.microsoft.com/office/drawing/2014/main" id="{82FEFD1E-F2A4-4A17-BFFC-F4980CEC24C5}"/>
              </a:ext>
            </a:extLst>
          </p:cNvPr>
          <p:cNvSpPr>
            <a:spLocks/>
          </p:cNvSpPr>
          <p:nvPr/>
        </p:nvSpPr>
        <p:spPr bwMode="auto">
          <a:xfrm>
            <a:off x="8854969" y="4804623"/>
            <a:ext cx="966140"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Letter-join Plus 8"/>
              </a:rPr>
              <a:t>FRENCH</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4" name="AutoShape 22">
            <a:extLst>
              <a:ext uri="{FF2B5EF4-FFF2-40B4-BE49-F238E27FC236}">
                <a16:creationId xmlns:a16="http://schemas.microsoft.com/office/drawing/2014/main" id="{46003040-6C47-4D65-9865-1E57AF52A8C0}"/>
              </a:ext>
            </a:extLst>
          </p:cNvPr>
          <p:cNvSpPr>
            <a:spLocks/>
          </p:cNvSpPr>
          <p:nvPr/>
        </p:nvSpPr>
        <p:spPr bwMode="auto">
          <a:xfrm>
            <a:off x="10607478" y="4804623"/>
            <a:ext cx="1567140" cy="154814"/>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FFFFFF"/>
                </a:solidFill>
                <a:effectLst/>
                <a:latin typeface="Letter-join Plus 8"/>
              </a:rPr>
              <a:t>SCHOOL RULE</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5" name="Text Box 19">
            <a:extLst>
              <a:ext uri="{FF2B5EF4-FFF2-40B4-BE49-F238E27FC236}">
                <a16:creationId xmlns:a16="http://schemas.microsoft.com/office/drawing/2014/main" id="{0B9F44D3-158C-4C87-B17C-1D437DE93920}"/>
              </a:ext>
            </a:extLst>
          </p:cNvPr>
          <p:cNvSpPr txBox="1">
            <a:spLocks noChangeArrowheads="1"/>
          </p:cNvSpPr>
          <p:nvPr/>
        </p:nvSpPr>
        <p:spPr bwMode="auto">
          <a:xfrm>
            <a:off x="10040879" y="5332459"/>
            <a:ext cx="1881616" cy="6529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2200" b="1" i="0" u="none" strike="noStrike" cap="none" normalizeH="0" baseline="0" dirty="0">
              <a:ln>
                <a:noFill/>
              </a:ln>
              <a:solidFill>
                <a:srgbClr val="000000"/>
              </a:solidFill>
              <a:effectLst/>
              <a:latin typeface="Letter-join Plus 40" panose="02000505000000020003" pitchFamily="50"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200" b="1" i="0" u="none" strike="noStrike" cap="none" normalizeH="0" baseline="0" dirty="0">
                <a:ln>
                  <a:noFill/>
                </a:ln>
                <a:solidFill>
                  <a:srgbClr val="000000"/>
                </a:solidFill>
                <a:effectLst/>
                <a:latin typeface="Letter-join Plus 40" panose="02000505000000020003" pitchFamily="50" charset="0"/>
              </a:rPr>
              <a:t>Be Kind</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6" name="Text Box 18">
            <a:extLst>
              <a:ext uri="{FF2B5EF4-FFF2-40B4-BE49-F238E27FC236}">
                <a16:creationId xmlns:a16="http://schemas.microsoft.com/office/drawing/2014/main" id="{FEE5DA2A-2D8C-41F5-8183-8931ED972EE8}"/>
              </a:ext>
            </a:extLst>
          </p:cNvPr>
          <p:cNvSpPr txBox="1">
            <a:spLocks noChangeArrowheads="1"/>
          </p:cNvSpPr>
          <p:nvPr/>
        </p:nvSpPr>
        <p:spPr bwMode="auto">
          <a:xfrm>
            <a:off x="5544736" y="523616"/>
            <a:ext cx="5162653" cy="67422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17" name="Text Box 17">
            <a:extLst>
              <a:ext uri="{FF2B5EF4-FFF2-40B4-BE49-F238E27FC236}">
                <a16:creationId xmlns:a16="http://schemas.microsoft.com/office/drawing/2014/main" id="{E80678C9-C8D1-4AAA-A829-7CF6ABCDC5B3}"/>
              </a:ext>
            </a:extLst>
          </p:cNvPr>
          <p:cNvSpPr txBox="1">
            <a:spLocks noChangeArrowheads="1"/>
          </p:cNvSpPr>
          <p:nvPr/>
        </p:nvSpPr>
        <p:spPr bwMode="auto">
          <a:xfrm>
            <a:off x="285320" y="2223274"/>
            <a:ext cx="4276877" cy="66974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18" name="AutoShape 16">
            <a:extLst>
              <a:ext uri="{FF2B5EF4-FFF2-40B4-BE49-F238E27FC236}">
                <a16:creationId xmlns:a16="http://schemas.microsoft.com/office/drawing/2014/main" id="{93617591-A5C3-4B5F-9218-E2F7B515EB79}"/>
              </a:ext>
            </a:extLst>
          </p:cNvPr>
          <p:cNvSpPr>
            <a:spLocks/>
          </p:cNvSpPr>
          <p:nvPr/>
        </p:nvSpPr>
        <p:spPr bwMode="auto">
          <a:xfrm>
            <a:off x="3982935" y="3389630"/>
            <a:ext cx="966140"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Letter-join Plus 40" panose="02000505000000020003" pitchFamily="50" charset="0"/>
              </a:rPr>
              <a:t>ART/DT</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9" name="AutoShape 15">
            <a:extLst>
              <a:ext uri="{FF2B5EF4-FFF2-40B4-BE49-F238E27FC236}">
                <a16:creationId xmlns:a16="http://schemas.microsoft.com/office/drawing/2014/main" id="{A471E5A6-5EAE-4DB9-84B6-3CF40641AFAD}"/>
              </a:ext>
            </a:extLst>
          </p:cNvPr>
          <p:cNvSpPr>
            <a:spLocks/>
          </p:cNvSpPr>
          <p:nvPr/>
        </p:nvSpPr>
        <p:spPr bwMode="auto">
          <a:xfrm>
            <a:off x="9987357" y="3361518"/>
            <a:ext cx="1892099" cy="239085"/>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900" b="0" i="0" u="none" strike="noStrike" cap="none" normalizeH="0" baseline="0" dirty="0">
                <a:ln>
                  <a:noFill/>
                </a:ln>
                <a:solidFill>
                  <a:srgbClr val="FFFFFF"/>
                </a:solidFill>
                <a:effectLst/>
                <a:latin typeface="Letter-join Plus 40" panose="02000505000000020003" pitchFamily="50" charset="0"/>
              </a:rPr>
              <a:t>RELIGIOUS EDUCATION/ PSHE</a:t>
            </a:r>
            <a:endParaRPr kumimoji="0" lang="en-GB" altLang="en-US" sz="2000" b="0" i="0" u="none" strike="noStrike" cap="none" normalizeH="0" baseline="0" dirty="0">
              <a:ln>
                <a:noFill/>
              </a:ln>
              <a:solidFill>
                <a:schemeClr val="tx1"/>
              </a:solidFill>
              <a:effectLst/>
              <a:latin typeface="Arial" panose="020B0604020202020204" pitchFamily="34" charset="0"/>
            </a:endParaRPr>
          </a:p>
        </p:txBody>
      </p:sp>
      <p:sp>
        <p:nvSpPr>
          <p:cNvPr id="20" name="AutoShape 14">
            <a:extLst>
              <a:ext uri="{FF2B5EF4-FFF2-40B4-BE49-F238E27FC236}">
                <a16:creationId xmlns:a16="http://schemas.microsoft.com/office/drawing/2014/main" id="{337BBC51-CF17-4761-B162-F59A53F579B5}"/>
              </a:ext>
            </a:extLst>
          </p:cNvPr>
          <p:cNvSpPr>
            <a:spLocks/>
          </p:cNvSpPr>
          <p:nvPr/>
        </p:nvSpPr>
        <p:spPr bwMode="auto">
          <a:xfrm>
            <a:off x="6166431" y="3366124"/>
            <a:ext cx="1217722" cy="176129"/>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FFFFFF"/>
                </a:solidFill>
                <a:effectLst/>
                <a:latin typeface="Letter-join Plus 40" panose="02000505000000020003" pitchFamily="50" charset="0"/>
              </a:rPr>
              <a:t>COMPUTING</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21" name="Text Box 13">
            <a:extLst>
              <a:ext uri="{FF2B5EF4-FFF2-40B4-BE49-F238E27FC236}">
                <a16:creationId xmlns:a16="http://schemas.microsoft.com/office/drawing/2014/main" id="{34AAA400-7278-4540-82D1-AE90F2BAC2E4}"/>
              </a:ext>
            </a:extLst>
          </p:cNvPr>
          <p:cNvSpPr txBox="1">
            <a:spLocks noChangeArrowheads="1"/>
          </p:cNvSpPr>
          <p:nvPr/>
        </p:nvSpPr>
        <p:spPr bwMode="auto">
          <a:xfrm>
            <a:off x="319089" y="5221906"/>
            <a:ext cx="1979453" cy="70227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rgbClr val="000000"/>
              </a:solidFill>
              <a:effectLst/>
              <a:latin typeface="Letter-join Plus 40" panose="02000505000000020003" pitchFamily="50"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900" b="0" i="0" u="none" strike="noStrike" cap="none" normalizeH="0" baseline="0" dirty="0">
                <a:ln>
                  <a:noFill/>
                </a:ln>
                <a:solidFill>
                  <a:srgbClr val="000000"/>
                </a:solidFill>
                <a:effectLst/>
                <a:latin typeface="Letter-join Plus 40" panose="02000505000000020003" pitchFamily="50" charset="0"/>
              </a:rPr>
              <a:t>17th January - Unity Cross Country for Reception - Year 6</a:t>
            </a:r>
            <a:endParaRPr kumimoji="0" lang="en-GB" altLang="en-US" sz="9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900" b="0" i="0" u="none" strike="noStrike" cap="none" normalizeH="0" baseline="0" dirty="0">
                <a:ln>
                  <a:noFill/>
                </a:ln>
                <a:solidFill>
                  <a:srgbClr val="000000"/>
                </a:solidFill>
                <a:effectLst/>
                <a:latin typeface="Letter-join Plus 40" panose="02000505000000020003" pitchFamily="50" charset="0"/>
              </a:rPr>
              <a:t>Woodstone Primary School, </a:t>
            </a:r>
            <a:r>
              <a:rPr kumimoji="0" lang="en-GB" altLang="en-US" sz="900" b="0" i="0" u="none" strike="noStrike" cap="none" normalizeH="0" baseline="0" dirty="0" err="1">
                <a:ln>
                  <a:noFill/>
                </a:ln>
                <a:solidFill>
                  <a:srgbClr val="000000"/>
                </a:solidFill>
                <a:effectLst/>
                <a:latin typeface="Letter-join Plus 40" panose="02000505000000020003" pitchFamily="50" charset="0"/>
              </a:rPr>
              <a:t>Ravenstone</a:t>
            </a:r>
            <a:endParaRPr kumimoji="0" lang="en-GB" altLang="en-US" sz="9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900" b="0" i="0" u="none" strike="noStrike" cap="none" normalizeH="0" baseline="0" dirty="0">
                <a:ln>
                  <a:noFill/>
                </a:ln>
                <a:solidFill>
                  <a:srgbClr val="000000"/>
                </a:solidFill>
                <a:effectLst/>
                <a:latin typeface="Letter-join Plus 40" panose="02000505000000020003" pitchFamily="50" charset="0"/>
              </a:rPr>
              <a:t>Tuesday 20th January - Everyone's Welcome Relaunch for parents</a:t>
            </a:r>
            <a:endParaRPr kumimoji="0" lang="en-GB" altLang="en-US" sz="9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900" b="0" i="0" u="none" strike="noStrike" cap="none" normalizeH="0" baseline="0" dirty="0">
                <a:ln>
                  <a:noFill/>
                </a:ln>
                <a:solidFill>
                  <a:srgbClr val="000000"/>
                </a:solidFill>
                <a:effectLst/>
                <a:latin typeface="Letter-join Plus 40" panose="02000505000000020003" pitchFamily="50" charset="0"/>
              </a:rPr>
              <a:t>2.30pm - 3.30pm (more details to follow)</a:t>
            </a:r>
            <a:endParaRPr kumimoji="0" lang="en-GB" altLang="en-US" sz="9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900" b="0" i="0" u="none" strike="noStrike" cap="none" normalizeH="0" baseline="0" dirty="0">
                <a:ln>
                  <a:noFill/>
                </a:ln>
                <a:solidFill>
                  <a:srgbClr val="000000"/>
                </a:solidFill>
                <a:effectLst/>
                <a:latin typeface="Letter-join Plus 40" panose="02000505000000020003" pitchFamily="50" charset="0"/>
              </a:rPr>
              <a:t>Saturday 24th January - County Cross Country Qualifier Years 3 - 6</a:t>
            </a:r>
            <a:endParaRPr kumimoji="0" lang="en-GB" altLang="en-US" sz="9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900" b="0" i="0" u="none" strike="noStrike" cap="none" normalizeH="0" baseline="0" dirty="0">
                <a:ln>
                  <a:noFill/>
                </a:ln>
                <a:solidFill>
                  <a:srgbClr val="000000"/>
                </a:solidFill>
                <a:effectLst/>
                <a:latin typeface="Letter-join Plus 40" panose="02000505000000020003" pitchFamily="50" charset="0"/>
              </a:rPr>
              <a:t>Brookvale </a:t>
            </a:r>
            <a:r>
              <a:rPr kumimoji="0" lang="en-GB" altLang="en-US" sz="900" b="0" i="0" u="none" strike="noStrike" cap="none" normalizeH="0" baseline="0" dirty="0" err="1">
                <a:ln>
                  <a:noFill/>
                </a:ln>
                <a:solidFill>
                  <a:srgbClr val="000000"/>
                </a:solidFill>
                <a:effectLst/>
                <a:latin typeface="Letter-join Plus 40" panose="02000505000000020003" pitchFamily="50" charset="0"/>
              </a:rPr>
              <a:t>Groby</a:t>
            </a:r>
            <a:r>
              <a:rPr kumimoji="0" lang="en-GB" altLang="en-US" sz="900" b="0" i="0" u="none" strike="noStrike" cap="none" normalizeH="0" baseline="0" dirty="0">
                <a:ln>
                  <a:noFill/>
                </a:ln>
                <a:solidFill>
                  <a:srgbClr val="000000"/>
                </a:solidFill>
                <a:effectLst/>
                <a:latin typeface="Letter-join Plus 40" panose="02000505000000020003" pitchFamily="50" charset="0"/>
              </a:rPr>
              <a:t> Learning Campus</a:t>
            </a:r>
            <a:endParaRPr kumimoji="0" lang="en-GB" altLang="en-US" sz="900" b="0" i="0" u="none" strike="noStrike" cap="none" normalizeH="0" baseline="0" dirty="0">
              <a:ln>
                <a:noFill/>
              </a:ln>
              <a:solidFill>
                <a:schemeClr val="tx1"/>
              </a:solidFill>
              <a:effectLst/>
              <a:latin typeface="Arial" panose="020B0604020202020204" pitchFamily="34" charset="0"/>
            </a:endParaRPr>
          </a:p>
        </p:txBody>
      </p:sp>
      <p:sp>
        <p:nvSpPr>
          <p:cNvPr id="22" name="Rectangle: Diagonal Corners Rounded 1">
            <a:extLst>
              <a:ext uri="{FF2B5EF4-FFF2-40B4-BE49-F238E27FC236}">
                <a16:creationId xmlns:a16="http://schemas.microsoft.com/office/drawing/2014/main" id="{D805ABEF-0A28-4085-B266-B9304A972D50}"/>
              </a:ext>
            </a:extLst>
          </p:cNvPr>
          <p:cNvSpPr>
            <a:spLocks/>
          </p:cNvSpPr>
          <p:nvPr/>
        </p:nvSpPr>
        <p:spPr bwMode="auto">
          <a:xfrm>
            <a:off x="319089" y="179389"/>
            <a:ext cx="3658408" cy="908694"/>
          </a:xfrm>
          <a:custGeom>
            <a:avLst/>
            <a:gdLst>
              <a:gd name="T0" fmla="*/ 214317 w 3324225"/>
              <a:gd name="T1" fmla="*/ 0 h 1285875"/>
              <a:gd name="T2" fmla="*/ 3324225 w 3324225"/>
              <a:gd name="T3" fmla="*/ 0 h 1285875"/>
              <a:gd name="T4" fmla="*/ 3324225 w 3324225"/>
              <a:gd name="T5" fmla="*/ 0 h 1285875"/>
              <a:gd name="T6" fmla="*/ 3324225 w 3324225"/>
              <a:gd name="T7" fmla="*/ 1071558 h 1285875"/>
              <a:gd name="T8" fmla="*/ 3109908 w 3324225"/>
              <a:gd name="T9" fmla="*/ 1285875 h 1285875"/>
              <a:gd name="T10" fmla="*/ 0 w 3324225"/>
              <a:gd name="T11" fmla="*/ 1285875 h 1285875"/>
              <a:gd name="T12" fmla="*/ 0 w 3324225"/>
              <a:gd name="T13" fmla="*/ 1285875 h 1285875"/>
              <a:gd name="T14" fmla="*/ 0 w 3324225"/>
              <a:gd name="T15" fmla="*/ 214317 h 1285875"/>
              <a:gd name="T16" fmla="*/ 214317 w 3324225"/>
              <a:gd name="T17" fmla="*/ 0 h 128587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324225"/>
              <a:gd name="T28" fmla="*/ 0 h 1285875"/>
              <a:gd name="T29" fmla="*/ 3324225 w 3324225"/>
              <a:gd name="T30" fmla="*/ 1285875 h 128587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324225" h="1285875">
                <a:moveTo>
                  <a:pt x="214317" y="0"/>
                </a:moveTo>
                <a:lnTo>
                  <a:pt x="3324225" y="0"/>
                </a:lnTo>
                <a:lnTo>
                  <a:pt x="3324225" y="1071558"/>
                </a:lnTo>
                <a:cubicBezTo>
                  <a:pt x="3324225" y="1189922"/>
                  <a:pt x="3228272" y="1285875"/>
                  <a:pt x="3109908" y="1285875"/>
                </a:cubicBezTo>
                <a:lnTo>
                  <a:pt x="0" y="1285875"/>
                </a:lnTo>
                <a:lnTo>
                  <a:pt x="0" y="214317"/>
                </a:lnTo>
                <a:cubicBezTo>
                  <a:pt x="0" y="95953"/>
                  <a:pt x="95953" y="0"/>
                  <a:pt x="214317" y="0"/>
                </a:cubicBezTo>
                <a:close/>
              </a:path>
            </a:pathLst>
          </a:custGeom>
          <a:solidFill>
            <a:srgbClr val="375623"/>
          </a:solidFill>
          <a:ln w="76200">
            <a:solidFill>
              <a:srgbClr val="002060">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0000"/>
                </a:solidFill>
                <a:effectLst/>
                <a:latin typeface="Letter-join Plus 40" panose="02000505000000020003" pitchFamily="50" charset="0"/>
              </a:rPr>
              <a:t>Year 4 Maple Class</a:t>
            </a:r>
            <a:br>
              <a:rPr kumimoji="0" lang="en-GB" altLang="en-US" sz="2000" b="0" i="0" u="none" strike="noStrike" cap="none" normalizeH="0" baseline="0" dirty="0">
                <a:ln>
                  <a:noFill/>
                </a:ln>
                <a:solidFill>
                  <a:srgbClr val="000000"/>
                </a:solidFill>
                <a:effectLst/>
                <a:latin typeface="Letter-join Plus 40" panose="02000505000000020003" pitchFamily="50" charset="0"/>
              </a:rPr>
            </a:br>
            <a:r>
              <a:rPr kumimoji="0" lang="en-GB" altLang="en-US" sz="2000" b="0" i="0" u="none" strike="noStrike" cap="none" normalizeH="0" baseline="0" dirty="0">
                <a:ln>
                  <a:noFill/>
                </a:ln>
                <a:solidFill>
                  <a:srgbClr val="000000"/>
                </a:solidFill>
                <a:effectLst/>
                <a:latin typeface="Letter-join Plus 40" panose="02000505000000020003" pitchFamily="50" charset="0"/>
              </a:rPr>
              <a:t>Autumn 1 2026/2027</a:t>
            </a:r>
            <a:endParaRPr kumimoji="0" lang="en-GB" altLang="en-US" sz="1800" b="0" i="0" u="none" strike="noStrike" cap="none" normalizeH="0" baseline="0" dirty="0">
              <a:ln>
                <a:noFill/>
              </a:ln>
              <a:solidFill>
                <a:schemeClr val="tx1"/>
              </a:solidFill>
              <a:effectLst/>
              <a:latin typeface="Letter-join Plus 40" panose="02000505000000020003" pitchFamily="50" charset="0"/>
            </a:endParaRPr>
          </a:p>
        </p:txBody>
      </p:sp>
      <p:sp>
        <p:nvSpPr>
          <p:cNvPr id="24" name="Text Box 10">
            <a:extLst>
              <a:ext uri="{FF2B5EF4-FFF2-40B4-BE49-F238E27FC236}">
                <a16:creationId xmlns:a16="http://schemas.microsoft.com/office/drawing/2014/main" id="{8B6C37AA-2F8A-45C6-AB88-2360980F6DB2}"/>
              </a:ext>
            </a:extLst>
          </p:cNvPr>
          <p:cNvSpPr txBox="1">
            <a:spLocks noChangeArrowheads="1"/>
          </p:cNvSpPr>
          <p:nvPr/>
        </p:nvSpPr>
        <p:spPr bwMode="auto">
          <a:xfrm>
            <a:off x="7748587" y="2339974"/>
            <a:ext cx="2898423" cy="66974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5" name="Text Box 9">
            <a:extLst>
              <a:ext uri="{FF2B5EF4-FFF2-40B4-BE49-F238E27FC236}">
                <a16:creationId xmlns:a16="http://schemas.microsoft.com/office/drawing/2014/main" id="{909CCB92-BFF6-444C-AAA0-2EF01C8A14A7}"/>
              </a:ext>
            </a:extLst>
          </p:cNvPr>
          <p:cNvSpPr txBox="1">
            <a:spLocks noChangeArrowheads="1"/>
          </p:cNvSpPr>
          <p:nvPr/>
        </p:nvSpPr>
        <p:spPr bwMode="auto">
          <a:xfrm>
            <a:off x="9095944" y="2725757"/>
            <a:ext cx="1006324" cy="64618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6" name="Text Box 8">
            <a:extLst>
              <a:ext uri="{FF2B5EF4-FFF2-40B4-BE49-F238E27FC236}">
                <a16:creationId xmlns:a16="http://schemas.microsoft.com/office/drawing/2014/main" id="{277D35A5-7947-4E57-9496-36193B65F1F8}"/>
              </a:ext>
            </a:extLst>
          </p:cNvPr>
          <p:cNvSpPr txBox="1">
            <a:spLocks noChangeArrowheads="1"/>
          </p:cNvSpPr>
          <p:nvPr/>
        </p:nvSpPr>
        <p:spPr bwMode="auto">
          <a:xfrm>
            <a:off x="274638" y="4110038"/>
            <a:ext cx="1783779" cy="80099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8" name="Text Box 6">
            <a:extLst>
              <a:ext uri="{FF2B5EF4-FFF2-40B4-BE49-F238E27FC236}">
                <a16:creationId xmlns:a16="http://schemas.microsoft.com/office/drawing/2014/main" id="{41221884-EE4F-4079-866D-29A03138FA70}"/>
              </a:ext>
            </a:extLst>
          </p:cNvPr>
          <p:cNvSpPr txBox="1">
            <a:spLocks noChangeArrowheads="1"/>
          </p:cNvSpPr>
          <p:nvPr/>
        </p:nvSpPr>
        <p:spPr bwMode="auto">
          <a:xfrm>
            <a:off x="4462463" y="4059238"/>
            <a:ext cx="1886858" cy="80772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9" name="Text Box 5">
            <a:extLst>
              <a:ext uri="{FF2B5EF4-FFF2-40B4-BE49-F238E27FC236}">
                <a16:creationId xmlns:a16="http://schemas.microsoft.com/office/drawing/2014/main" id="{C5676936-21FE-472E-8536-0A44AB57B700}"/>
              </a:ext>
            </a:extLst>
          </p:cNvPr>
          <p:cNvSpPr txBox="1">
            <a:spLocks noChangeArrowheads="1"/>
          </p:cNvSpPr>
          <p:nvPr/>
        </p:nvSpPr>
        <p:spPr bwMode="auto">
          <a:xfrm>
            <a:off x="6565900" y="4079875"/>
            <a:ext cx="1925293" cy="79426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30" name="Text Box 4">
            <a:extLst>
              <a:ext uri="{FF2B5EF4-FFF2-40B4-BE49-F238E27FC236}">
                <a16:creationId xmlns:a16="http://schemas.microsoft.com/office/drawing/2014/main" id="{EB3B1A66-D96F-4AFA-A167-EC8C4D70FA41}"/>
              </a:ext>
            </a:extLst>
          </p:cNvPr>
          <p:cNvSpPr txBox="1">
            <a:spLocks noChangeArrowheads="1"/>
          </p:cNvSpPr>
          <p:nvPr/>
        </p:nvSpPr>
        <p:spPr bwMode="auto">
          <a:xfrm>
            <a:off x="8594823" y="4086685"/>
            <a:ext cx="1892099" cy="82343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31" name="Text Box 3">
            <a:extLst>
              <a:ext uri="{FF2B5EF4-FFF2-40B4-BE49-F238E27FC236}">
                <a16:creationId xmlns:a16="http://schemas.microsoft.com/office/drawing/2014/main" id="{07077741-6BFF-4B03-9C7D-81C5293DB6E4}"/>
              </a:ext>
            </a:extLst>
          </p:cNvPr>
          <p:cNvSpPr txBox="1">
            <a:spLocks noChangeArrowheads="1"/>
          </p:cNvSpPr>
          <p:nvPr/>
        </p:nvSpPr>
        <p:spPr bwMode="auto">
          <a:xfrm>
            <a:off x="2351088" y="5978525"/>
            <a:ext cx="1925293" cy="7953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32" name="Text Box 2">
            <a:extLst>
              <a:ext uri="{FF2B5EF4-FFF2-40B4-BE49-F238E27FC236}">
                <a16:creationId xmlns:a16="http://schemas.microsoft.com/office/drawing/2014/main" id="{643961FA-9CEF-4716-9DAC-63A9F615DE13}"/>
              </a:ext>
            </a:extLst>
          </p:cNvPr>
          <p:cNvSpPr txBox="1">
            <a:spLocks noChangeArrowheads="1"/>
          </p:cNvSpPr>
          <p:nvPr/>
        </p:nvSpPr>
        <p:spPr bwMode="auto">
          <a:xfrm>
            <a:off x="4498975" y="6007100"/>
            <a:ext cx="1902582" cy="76509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33" name="Text Box 1">
            <a:extLst>
              <a:ext uri="{FF2B5EF4-FFF2-40B4-BE49-F238E27FC236}">
                <a16:creationId xmlns:a16="http://schemas.microsoft.com/office/drawing/2014/main" id="{E3451664-DDCA-4112-B334-17B9DD95440E}"/>
              </a:ext>
            </a:extLst>
          </p:cNvPr>
          <p:cNvSpPr txBox="1">
            <a:spLocks noChangeArrowheads="1"/>
          </p:cNvSpPr>
          <p:nvPr/>
        </p:nvSpPr>
        <p:spPr bwMode="auto">
          <a:xfrm>
            <a:off x="6556375" y="5927725"/>
            <a:ext cx="1935777" cy="82119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pic>
        <p:nvPicPr>
          <p:cNvPr id="54" name="Picture 21">
            <a:extLst>
              <a:ext uri="{FF2B5EF4-FFF2-40B4-BE49-F238E27FC236}">
                <a16:creationId xmlns:a16="http://schemas.microsoft.com/office/drawing/2014/main" id="{97E232E4-12A3-4D7B-AA2B-D508CC8DD2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65323" y="5084505"/>
            <a:ext cx="2402216" cy="16937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2" name="AutoShape 24">
            <a:extLst>
              <a:ext uri="{FF2B5EF4-FFF2-40B4-BE49-F238E27FC236}">
                <a16:creationId xmlns:a16="http://schemas.microsoft.com/office/drawing/2014/main" id="{D0B099B2-A5B6-4B94-A2B3-A5A6CC3F1D7A}"/>
              </a:ext>
            </a:extLst>
          </p:cNvPr>
          <p:cNvSpPr>
            <a:spLocks/>
          </p:cNvSpPr>
          <p:nvPr/>
        </p:nvSpPr>
        <p:spPr bwMode="auto">
          <a:xfrm>
            <a:off x="5557804" y="5099564"/>
            <a:ext cx="1780284"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FFFFFF"/>
                </a:solidFill>
                <a:effectLst/>
                <a:latin typeface="Letter-join Plus 8"/>
              </a:rPr>
              <a:t>PHYSICAL EDUCATION</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2" name="Rectangle 1">
            <a:extLst>
              <a:ext uri="{FF2B5EF4-FFF2-40B4-BE49-F238E27FC236}">
                <a16:creationId xmlns:a16="http://schemas.microsoft.com/office/drawing/2014/main" id="{9F87F1E9-F3A5-4F81-B674-A92C68CFCD08}"/>
              </a:ext>
            </a:extLst>
          </p:cNvPr>
          <p:cNvSpPr/>
          <p:nvPr/>
        </p:nvSpPr>
        <p:spPr>
          <a:xfrm>
            <a:off x="258767" y="1771619"/>
            <a:ext cx="3718730" cy="1508105"/>
          </a:xfrm>
          <a:prstGeom prst="rect">
            <a:avLst/>
          </a:prstGeom>
        </p:spPr>
        <p:txBody>
          <a:bodyPr wrap="square">
            <a:spAutoFit/>
          </a:bodyPr>
          <a:lstStyle/>
          <a:p>
            <a:pPr lvl="0"/>
            <a:r>
              <a:rPr lang="en-GB" sz="1150" dirty="0">
                <a:solidFill>
                  <a:prstClr val="black"/>
                </a:solidFill>
                <a:latin typeface="Letter-join Basic 40" panose="02000505000000020003" pitchFamily="50" charset="0"/>
              </a:rPr>
              <a:t>In our English work, we will be composing explanation texts based on ‘Charlie and the Chocolate Factory ’ and exploring grammatical techniques such as fronted adverbials and onomatopoeia. We will also be creating descriptive pieces as well as focusing on our reading skills through reading a variety of different texts. Our spelling sessions will focus on the prefixes </a:t>
            </a:r>
            <a:r>
              <a:rPr lang="en-GB" sz="1150" dirty="0" err="1">
                <a:solidFill>
                  <a:prstClr val="black"/>
                </a:solidFill>
                <a:latin typeface="Letter-join Basic 40" panose="02000505000000020003" pitchFamily="50" charset="0"/>
              </a:rPr>
              <a:t>Im</a:t>
            </a:r>
            <a:r>
              <a:rPr lang="en-GB" sz="1150" dirty="0">
                <a:solidFill>
                  <a:prstClr val="black"/>
                </a:solidFill>
                <a:latin typeface="Letter-join Basic 40" panose="02000505000000020003" pitchFamily="50" charset="0"/>
              </a:rPr>
              <a:t>-, In-, Il- and </a:t>
            </a:r>
            <a:r>
              <a:rPr lang="en-GB" sz="1150" dirty="0" err="1">
                <a:solidFill>
                  <a:prstClr val="black"/>
                </a:solidFill>
                <a:latin typeface="Letter-join Basic 40" panose="02000505000000020003" pitchFamily="50" charset="0"/>
              </a:rPr>
              <a:t>Ir</a:t>
            </a:r>
            <a:r>
              <a:rPr lang="en-GB" sz="1150" dirty="0">
                <a:solidFill>
                  <a:prstClr val="black"/>
                </a:solidFill>
                <a:latin typeface="Letter-join Basic 40" panose="02000505000000020003" pitchFamily="50" charset="0"/>
              </a:rPr>
              <a:t>-, homophones and words ending in ‘–</a:t>
            </a:r>
            <a:r>
              <a:rPr lang="en-GB" sz="1150" dirty="0" err="1">
                <a:solidFill>
                  <a:prstClr val="black"/>
                </a:solidFill>
                <a:latin typeface="Letter-join Basic 40" panose="02000505000000020003" pitchFamily="50" charset="0"/>
              </a:rPr>
              <a:t>sion</a:t>
            </a:r>
            <a:r>
              <a:rPr lang="en-GB" sz="1150" dirty="0">
                <a:solidFill>
                  <a:prstClr val="black"/>
                </a:solidFill>
                <a:latin typeface="Letter-join Basic 40" panose="02000505000000020003" pitchFamily="50" charset="0"/>
              </a:rPr>
              <a:t>’.  </a:t>
            </a:r>
          </a:p>
        </p:txBody>
      </p:sp>
      <p:sp>
        <p:nvSpPr>
          <p:cNvPr id="34" name="Rectangle 33">
            <a:extLst>
              <a:ext uri="{FF2B5EF4-FFF2-40B4-BE49-F238E27FC236}">
                <a16:creationId xmlns:a16="http://schemas.microsoft.com/office/drawing/2014/main" id="{200DAA03-CC5D-4E05-B0FD-EB8122A8C952}"/>
              </a:ext>
            </a:extLst>
          </p:cNvPr>
          <p:cNvSpPr/>
          <p:nvPr/>
        </p:nvSpPr>
        <p:spPr>
          <a:xfrm>
            <a:off x="4243122" y="1771862"/>
            <a:ext cx="3724084" cy="1154162"/>
          </a:xfrm>
          <a:prstGeom prst="rect">
            <a:avLst/>
          </a:prstGeom>
        </p:spPr>
        <p:txBody>
          <a:bodyPr wrap="square">
            <a:spAutoFit/>
          </a:bodyPr>
          <a:lstStyle/>
          <a:p>
            <a:pPr lvl="0"/>
            <a:r>
              <a:rPr lang="en-GB" sz="1150" dirty="0">
                <a:solidFill>
                  <a:prstClr val="black"/>
                </a:solidFill>
                <a:latin typeface="Letter-join Basic 40" panose="02000505000000020003" pitchFamily="50" charset="0"/>
              </a:rPr>
              <a:t>We will begin by focusing on place value, looking at how to represent, partition and compare numbers to 10,000, Roman numerals, and rounding numbers to the nearest 10, 100, 1000. After this we will delve into addition and subtraction, adding and subtracting numbers up to four digits and how to apply this to problem solving.  </a:t>
            </a:r>
          </a:p>
        </p:txBody>
      </p:sp>
      <p:sp>
        <p:nvSpPr>
          <p:cNvPr id="35" name="Rectangle 34">
            <a:extLst>
              <a:ext uri="{FF2B5EF4-FFF2-40B4-BE49-F238E27FC236}">
                <a16:creationId xmlns:a16="http://schemas.microsoft.com/office/drawing/2014/main" id="{3FA73BA5-E491-4288-8F81-293B62949729}"/>
              </a:ext>
            </a:extLst>
          </p:cNvPr>
          <p:cNvSpPr/>
          <p:nvPr/>
        </p:nvSpPr>
        <p:spPr>
          <a:xfrm>
            <a:off x="8271164" y="1763206"/>
            <a:ext cx="3720282" cy="1331134"/>
          </a:xfrm>
          <a:prstGeom prst="rect">
            <a:avLst/>
          </a:prstGeom>
        </p:spPr>
        <p:txBody>
          <a:bodyPr wrap="square">
            <a:spAutoFit/>
          </a:bodyPr>
          <a:lstStyle/>
          <a:p>
            <a:pPr lvl="0"/>
            <a:r>
              <a:rPr lang="en-GB" sz="1150" dirty="0">
                <a:solidFill>
                  <a:prstClr val="black"/>
                </a:solidFill>
                <a:latin typeface="Letter-join Basic 40" panose="02000505000000020003" pitchFamily="50" charset="0"/>
              </a:rPr>
              <a:t>Our first Geography focus is  on ‘Why is the Rainforest important to us?’ in which we will be discussing biomes and where the rainforest is situated on the globe. Then we will investigate the characteristics and layers of the rainforest and how this impacts the lives of people who live their. This will culminate in an exploration of the threats that are plighting the rainforest. </a:t>
            </a:r>
          </a:p>
        </p:txBody>
      </p:sp>
      <p:sp>
        <p:nvSpPr>
          <p:cNvPr id="36" name="Rectangle 35">
            <a:extLst>
              <a:ext uri="{FF2B5EF4-FFF2-40B4-BE49-F238E27FC236}">
                <a16:creationId xmlns:a16="http://schemas.microsoft.com/office/drawing/2014/main" id="{224AD222-9CFE-4D94-A0F4-AE9BF303BB7E}"/>
              </a:ext>
            </a:extLst>
          </p:cNvPr>
          <p:cNvSpPr/>
          <p:nvPr/>
        </p:nvSpPr>
        <p:spPr>
          <a:xfrm>
            <a:off x="171101" y="3555904"/>
            <a:ext cx="2373324" cy="1508105"/>
          </a:xfrm>
          <a:prstGeom prst="rect">
            <a:avLst/>
          </a:prstGeom>
        </p:spPr>
        <p:txBody>
          <a:bodyPr wrap="square">
            <a:spAutoFit/>
          </a:bodyPr>
          <a:lstStyle/>
          <a:p>
            <a:pPr lvl="0"/>
            <a:r>
              <a:rPr lang="en-GB" sz="1150" dirty="0">
                <a:solidFill>
                  <a:prstClr val="black"/>
                </a:solidFill>
                <a:latin typeface="Letter-join Basic 40" panose="02000505000000020003" pitchFamily="50" charset="0"/>
              </a:rPr>
              <a:t>In our Science work, we will be looking at various electrical appliances and how electrical circuits work. This will lead us to investigate which materials are conductors and which are insulators. Finally, we shall create our own circuits with a functioning switch.</a:t>
            </a:r>
          </a:p>
        </p:txBody>
      </p:sp>
      <p:sp>
        <p:nvSpPr>
          <p:cNvPr id="37" name="Rectangle 36">
            <a:extLst>
              <a:ext uri="{FF2B5EF4-FFF2-40B4-BE49-F238E27FC236}">
                <a16:creationId xmlns:a16="http://schemas.microsoft.com/office/drawing/2014/main" id="{023EA71D-B3B5-4D6F-AA29-E917887AAB02}"/>
              </a:ext>
            </a:extLst>
          </p:cNvPr>
          <p:cNvSpPr/>
          <p:nvPr/>
        </p:nvSpPr>
        <p:spPr>
          <a:xfrm>
            <a:off x="2608626" y="3538929"/>
            <a:ext cx="2294374" cy="1331134"/>
          </a:xfrm>
          <a:prstGeom prst="rect">
            <a:avLst/>
          </a:prstGeom>
        </p:spPr>
        <p:txBody>
          <a:bodyPr wrap="square">
            <a:spAutoFit/>
          </a:bodyPr>
          <a:lstStyle/>
          <a:p>
            <a:pPr lvl="0"/>
            <a:r>
              <a:rPr lang="en-GB" sz="1150" dirty="0">
                <a:solidFill>
                  <a:prstClr val="black"/>
                </a:solidFill>
                <a:latin typeface="Letter-join Basic 40" panose="02000505000000020003" pitchFamily="50" charset="0"/>
              </a:rPr>
              <a:t>In D.T. we are evaluating existing examples of torches before designing and constructing one for ourselves. After that, we will be designing and creating a book sleeve using a variety of sewing techniques.</a:t>
            </a:r>
          </a:p>
        </p:txBody>
      </p:sp>
      <p:sp>
        <p:nvSpPr>
          <p:cNvPr id="57" name="TextBox 56">
            <a:extLst>
              <a:ext uri="{FF2B5EF4-FFF2-40B4-BE49-F238E27FC236}">
                <a16:creationId xmlns:a16="http://schemas.microsoft.com/office/drawing/2014/main" id="{47D6AF7D-4CDC-45D9-8394-93EAA74C0156}"/>
              </a:ext>
            </a:extLst>
          </p:cNvPr>
          <p:cNvSpPr txBox="1"/>
          <p:nvPr/>
        </p:nvSpPr>
        <p:spPr>
          <a:xfrm>
            <a:off x="5106128" y="3524315"/>
            <a:ext cx="2231960" cy="1477328"/>
          </a:xfrm>
          <a:prstGeom prst="rect">
            <a:avLst/>
          </a:prstGeom>
          <a:noFill/>
        </p:spPr>
        <p:txBody>
          <a:bodyPr wrap="square" rtlCol="0">
            <a:spAutoFit/>
          </a:bodyPr>
          <a:lstStyle/>
          <a:p>
            <a:r>
              <a:rPr lang="en-GB" sz="1500" dirty="0">
                <a:latin typeface="Letter-join Basic 40" panose="02000505000000020003" pitchFamily="50" charset="0"/>
              </a:rPr>
              <a:t>As part of our computing topic, we are going to be learning different coding skills before debugging and creating a playable game on Purple Mash.</a:t>
            </a:r>
          </a:p>
        </p:txBody>
      </p:sp>
    </p:spTree>
    <p:extLst>
      <p:ext uri="{BB962C8B-B14F-4D97-AF65-F5344CB8AC3E}">
        <p14:creationId xmlns:p14="http://schemas.microsoft.com/office/powerpoint/2010/main" val="13622158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Picture 21">
            <a:extLst>
              <a:ext uri="{FF2B5EF4-FFF2-40B4-BE49-F238E27FC236}">
                <a16:creationId xmlns:a16="http://schemas.microsoft.com/office/drawing/2014/main" id="{A4133392-7C04-43B5-9A47-4BE17D5B42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11360" y="40816"/>
            <a:ext cx="2512092" cy="138969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5" name="Picture 21">
            <a:extLst>
              <a:ext uri="{FF2B5EF4-FFF2-40B4-BE49-F238E27FC236}">
                <a16:creationId xmlns:a16="http://schemas.microsoft.com/office/drawing/2014/main" id="{936AB626-E617-4873-8609-87EB1C5987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71364" y="53496"/>
            <a:ext cx="2402216" cy="150801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3" name="Picture 21">
            <a:extLst>
              <a:ext uri="{FF2B5EF4-FFF2-40B4-BE49-F238E27FC236}">
                <a16:creationId xmlns:a16="http://schemas.microsoft.com/office/drawing/2014/main" id="{A9CAA32F-C54A-4777-87DC-CB3EFC1004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6506" y="5120859"/>
            <a:ext cx="2402216" cy="16937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2" name="Picture 21">
            <a:extLst>
              <a:ext uri="{FF2B5EF4-FFF2-40B4-BE49-F238E27FC236}">
                <a16:creationId xmlns:a16="http://schemas.microsoft.com/office/drawing/2014/main" id="{A7E87FE0-1E93-4CE1-876B-FEA8C58093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069" y="3043933"/>
            <a:ext cx="2410106" cy="294167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69" name="Picture 21">
            <a:extLst>
              <a:ext uri="{FF2B5EF4-FFF2-40B4-BE49-F238E27FC236}">
                <a16:creationId xmlns:a16="http://schemas.microsoft.com/office/drawing/2014/main" id="{CB9B08E7-0D02-4C12-A8BD-204F3A151F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04140" y="5065791"/>
            <a:ext cx="4549172" cy="172337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0" name="Picture 21">
            <a:extLst>
              <a:ext uri="{FF2B5EF4-FFF2-40B4-BE49-F238E27FC236}">
                <a16:creationId xmlns:a16="http://schemas.microsoft.com/office/drawing/2014/main" id="{A16FF540-4E99-491A-A178-8D730FB14D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7597" y="3372164"/>
            <a:ext cx="2402216" cy="173006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1" name="Picture 21">
            <a:extLst>
              <a:ext uri="{FF2B5EF4-FFF2-40B4-BE49-F238E27FC236}">
                <a16:creationId xmlns:a16="http://schemas.microsoft.com/office/drawing/2014/main" id="{AC00CEF4-4EE4-4586-9C26-72BF0CE193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6630" y="3352258"/>
            <a:ext cx="2402216" cy="173006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9" name="Picture 36">
            <a:extLst>
              <a:ext uri="{FF2B5EF4-FFF2-40B4-BE49-F238E27FC236}">
                <a16:creationId xmlns:a16="http://schemas.microsoft.com/office/drawing/2014/main" id="{0FD46ABA-1D22-429C-A8A0-A5DA02EB6A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2675" y="1669198"/>
            <a:ext cx="3961356" cy="164822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7" name="Picture 36">
            <a:extLst>
              <a:ext uri="{FF2B5EF4-FFF2-40B4-BE49-F238E27FC236}">
                <a16:creationId xmlns:a16="http://schemas.microsoft.com/office/drawing/2014/main" id="{531F07E7-0CC8-4C26-B530-93481504C8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2695" y="1682657"/>
            <a:ext cx="3961356" cy="164822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8" name="Picture 36">
            <a:extLst>
              <a:ext uri="{FF2B5EF4-FFF2-40B4-BE49-F238E27FC236}">
                <a16:creationId xmlns:a16="http://schemas.microsoft.com/office/drawing/2014/main" id="{92EAB53E-1D48-40AB-8D57-12B2D1D191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327" y="1240135"/>
            <a:ext cx="3961356" cy="161581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4" name="Rectangle: Diagonal Corners Rounded 7">
            <a:extLst>
              <a:ext uri="{FF2B5EF4-FFF2-40B4-BE49-F238E27FC236}">
                <a16:creationId xmlns:a16="http://schemas.microsoft.com/office/drawing/2014/main" id="{2F07C192-F61B-48A5-B498-D59AC866F121}"/>
              </a:ext>
            </a:extLst>
          </p:cNvPr>
          <p:cNvSpPr>
            <a:spLocks/>
          </p:cNvSpPr>
          <p:nvPr/>
        </p:nvSpPr>
        <p:spPr bwMode="auto">
          <a:xfrm>
            <a:off x="7582306" y="3529219"/>
            <a:ext cx="4316439" cy="1452615"/>
          </a:xfrm>
          <a:custGeom>
            <a:avLst/>
            <a:gdLst>
              <a:gd name="T0" fmla="*/ 237706 w 4130675"/>
              <a:gd name="T1" fmla="*/ 0 h 1426210"/>
              <a:gd name="T2" fmla="*/ 4130675 w 4130675"/>
              <a:gd name="T3" fmla="*/ 0 h 1426210"/>
              <a:gd name="T4" fmla="*/ 4130675 w 4130675"/>
              <a:gd name="T5" fmla="*/ 0 h 1426210"/>
              <a:gd name="T6" fmla="*/ 4130675 w 4130675"/>
              <a:gd name="T7" fmla="*/ 1188504 h 1426210"/>
              <a:gd name="T8" fmla="*/ 3892969 w 4130675"/>
              <a:gd name="T9" fmla="*/ 1426210 h 1426210"/>
              <a:gd name="T10" fmla="*/ 0 w 4130675"/>
              <a:gd name="T11" fmla="*/ 1426210 h 1426210"/>
              <a:gd name="T12" fmla="*/ 0 w 4130675"/>
              <a:gd name="T13" fmla="*/ 1426210 h 1426210"/>
              <a:gd name="T14" fmla="*/ 0 w 4130675"/>
              <a:gd name="T15" fmla="*/ 237706 h 1426210"/>
              <a:gd name="T16" fmla="*/ 237706 w 4130675"/>
              <a:gd name="T17" fmla="*/ 0 h 14262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130675"/>
              <a:gd name="T28" fmla="*/ 0 h 1426210"/>
              <a:gd name="T29" fmla="*/ 4130675 w 4130675"/>
              <a:gd name="T30" fmla="*/ 1426210 h 14262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130675" h="1426210">
                <a:moveTo>
                  <a:pt x="237706" y="0"/>
                </a:moveTo>
                <a:lnTo>
                  <a:pt x="4130675" y="0"/>
                </a:lnTo>
                <a:lnTo>
                  <a:pt x="4130675" y="1188504"/>
                </a:lnTo>
                <a:cubicBezTo>
                  <a:pt x="4130675" y="1319785"/>
                  <a:pt x="4024250" y="1426210"/>
                  <a:pt x="3892969" y="1426210"/>
                </a:cubicBezTo>
                <a:lnTo>
                  <a:pt x="0" y="1426210"/>
                </a:lnTo>
                <a:lnTo>
                  <a:pt x="0" y="237706"/>
                </a:lnTo>
                <a:cubicBezTo>
                  <a:pt x="0" y="106425"/>
                  <a:pt x="106425" y="0"/>
                  <a:pt x="237706" y="0"/>
                </a:cubicBezTo>
                <a:close/>
              </a:path>
            </a:pathLst>
          </a:custGeom>
          <a:noFill/>
          <a:ln w="76200">
            <a:solidFill>
              <a:srgbClr val="002060"/>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ctr" anchorCtr="0" compatLnSpc="1">
            <a:prstTxWarp prst="textNoShape">
              <a:avLst/>
            </a:prstTxWarp>
          </a:bodyPr>
          <a:lstStyle/>
          <a:p>
            <a:endParaRPr lang="en-GB"/>
          </a:p>
        </p:txBody>
      </p:sp>
      <p:pic>
        <p:nvPicPr>
          <p:cNvPr id="2088" name="Picture 40">
            <a:extLst>
              <a:ext uri="{FF2B5EF4-FFF2-40B4-BE49-F238E27FC236}">
                <a16:creationId xmlns:a16="http://schemas.microsoft.com/office/drawing/2014/main" id="{36E6F768-4DA3-4270-8DA0-B0E853B3807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14729" y="168788"/>
            <a:ext cx="1570635" cy="118802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5" name="Rectangle: Diagonal Corners Rounded 8">
            <a:extLst>
              <a:ext uri="{FF2B5EF4-FFF2-40B4-BE49-F238E27FC236}">
                <a16:creationId xmlns:a16="http://schemas.microsoft.com/office/drawing/2014/main" id="{49A10505-0F8F-4E4D-A32D-3E3D330D0115}"/>
              </a:ext>
            </a:extLst>
          </p:cNvPr>
          <p:cNvSpPr>
            <a:spLocks/>
          </p:cNvSpPr>
          <p:nvPr/>
        </p:nvSpPr>
        <p:spPr bwMode="auto">
          <a:xfrm>
            <a:off x="2076186" y="1264702"/>
            <a:ext cx="1874628" cy="217638"/>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FFFFFF"/>
                </a:solidFill>
                <a:effectLst/>
                <a:latin typeface="Letter-join Plus 8"/>
              </a:rPr>
              <a:t>ENGLISH</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7" name="AutoShape 35">
            <a:extLst>
              <a:ext uri="{FF2B5EF4-FFF2-40B4-BE49-F238E27FC236}">
                <a16:creationId xmlns:a16="http://schemas.microsoft.com/office/drawing/2014/main" id="{EA122CF7-CDA3-4BDF-9910-76E5C04F5C5E}"/>
              </a:ext>
            </a:extLst>
          </p:cNvPr>
          <p:cNvSpPr>
            <a:spLocks/>
          </p:cNvSpPr>
          <p:nvPr/>
        </p:nvSpPr>
        <p:spPr bwMode="auto">
          <a:xfrm>
            <a:off x="6192869" y="1684859"/>
            <a:ext cx="1874629" cy="217638"/>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Letter-join Plus 8"/>
              </a:rPr>
              <a:t>MATHS</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8" name="AutoShape 33">
            <a:extLst>
              <a:ext uri="{FF2B5EF4-FFF2-40B4-BE49-F238E27FC236}">
                <a16:creationId xmlns:a16="http://schemas.microsoft.com/office/drawing/2014/main" id="{A1A293B4-8C27-49E0-B7FB-72E884F5FB23}"/>
              </a:ext>
            </a:extLst>
          </p:cNvPr>
          <p:cNvSpPr>
            <a:spLocks/>
          </p:cNvSpPr>
          <p:nvPr/>
        </p:nvSpPr>
        <p:spPr bwMode="auto">
          <a:xfrm>
            <a:off x="10259402" y="1691705"/>
            <a:ext cx="1874629" cy="217638"/>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000" dirty="0">
                <a:solidFill>
                  <a:srgbClr val="FFFFFF"/>
                </a:solidFill>
                <a:latin typeface="Letter-join Plus 8"/>
              </a:rPr>
              <a:t>History</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0" name="AutoShape 26">
            <a:extLst>
              <a:ext uri="{FF2B5EF4-FFF2-40B4-BE49-F238E27FC236}">
                <a16:creationId xmlns:a16="http://schemas.microsoft.com/office/drawing/2014/main" id="{D52D7E20-E7E9-48C6-8A9F-C95FD6B0979D}"/>
              </a:ext>
            </a:extLst>
          </p:cNvPr>
          <p:cNvSpPr>
            <a:spLocks/>
          </p:cNvSpPr>
          <p:nvPr/>
        </p:nvSpPr>
        <p:spPr bwMode="auto">
          <a:xfrm>
            <a:off x="1134076" y="3073291"/>
            <a:ext cx="1392430"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Letter-join Plus 8"/>
              </a:rPr>
              <a:t>KEY DATES</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1" name="AutoShape 25">
            <a:extLst>
              <a:ext uri="{FF2B5EF4-FFF2-40B4-BE49-F238E27FC236}">
                <a16:creationId xmlns:a16="http://schemas.microsoft.com/office/drawing/2014/main" id="{65BD37FB-87AE-421C-B732-F08D3DD86232}"/>
              </a:ext>
            </a:extLst>
          </p:cNvPr>
          <p:cNvSpPr>
            <a:spLocks/>
          </p:cNvSpPr>
          <p:nvPr/>
        </p:nvSpPr>
        <p:spPr bwMode="auto">
          <a:xfrm>
            <a:off x="3645911" y="5111913"/>
            <a:ext cx="1240434"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FFFFFF"/>
                </a:solidFill>
                <a:effectLst/>
                <a:latin typeface="Letter-join Plus 8"/>
              </a:rPr>
              <a:t>MUSIC</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3" name="AutoShape 23">
            <a:extLst>
              <a:ext uri="{FF2B5EF4-FFF2-40B4-BE49-F238E27FC236}">
                <a16:creationId xmlns:a16="http://schemas.microsoft.com/office/drawing/2014/main" id="{82FEFD1E-F2A4-4A17-BFFC-F4980CEC24C5}"/>
              </a:ext>
            </a:extLst>
          </p:cNvPr>
          <p:cNvSpPr>
            <a:spLocks/>
          </p:cNvSpPr>
          <p:nvPr/>
        </p:nvSpPr>
        <p:spPr bwMode="auto">
          <a:xfrm>
            <a:off x="8580638" y="85512"/>
            <a:ext cx="966140"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Letter-join Plus 8"/>
              </a:rPr>
              <a:t>FRENCH</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4" name="AutoShape 22">
            <a:extLst>
              <a:ext uri="{FF2B5EF4-FFF2-40B4-BE49-F238E27FC236}">
                <a16:creationId xmlns:a16="http://schemas.microsoft.com/office/drawing/2014/main" id="{46003040-6C47-4D65-9865-1E57AF52A8C0}"/>
              </a:ext>
            </a:extLst>
          </p:cNvPr>
          <p:cNvSpPr>
            <a:spLocks/>
          </p:cNvSpPr>
          <p:nvPr/>
        </p:nvSpPr>
        <p:spPr bwMode="auto">
          <a:xfrm>
            <a:off x="10518532" y="109418"/>
            <a:ext cx="1567140" cy="154814"/>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FFFFFF"/>
                </a:solidFill>
                <a:effectLst/>
                <a:latin typeface="Letter-join Plus 8"/>
              </a:rPr>
              <a:t>SCHOOL RULE</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5" name="Text Box 19">
            <a:extLst>
              <a:ext uri="{FF2B5EF4-FFF2-40B4-BE49-F238E27FC236}">
                <a16:creationId xmlns:a16="http://schemas.microsoft.com/office/drawing/2014/main" id="{0B9F44D3-158C-4C87-B17C-1D437DE93920}"/>
              </a:ext>
            </a:extLst>
          </p:cNvPr>
          <p:cNvSpPr txBox="1">
            <a:spLocks noChangeArrowheads="1"/>
          </p:cNvSpPr>
          <p:nvPr/>
        </p:nvSpPr>
        <p:spPr bwMode="auto">
          <a:xfrm>
            <a:off x="9740525" y="207597"/>
            <a:ext cx="1881616" cy="6529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b="1" dirty="0">
                <a:solidFill>
                  <a:srgbClr val="000000"/>
                </a:solidFill>
                <a:latin typeface="Letter-join Plus 40" panose="02000505000000020003" pitchFamily="50" charset="0"/>
              </a:rPr>
              <a:t>B</a:t>
            </a:r>
            <a:r>
              <a:rPr kumimoji="0" lang="en-GB" altLang="en-US" b="1" i="0" u="none" strike="noStrike" cap="none" normalizeH="0" baseline="0" dirty="0">
                <a:ln>
                  <a:noFill/>
                </a:ln>
                <a:solidFill>
                  <a:srgbClr val="000000"/>
                </a:solidFill>
                <a:effectLst/>
                <a:latin typeface="Letter-join Plus 40" panose="02000505000000020003" pitchFamily="50" charset="0"/>
              </a:rPr>
              <a:t>e Kind</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400" b="1" dirty="0">
                <a:solidFill>
                  <a:srgbClr val="000000"/>
                </a:solidFill>
                <a:latin typeface="Letter-join Plus 40" panose="02000505000000020003" pitchFamily="50" charset="0"/>
              </a:rPr>
              <a:t>K- Kindness</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a:ln>
                  <a:noFill/>
                </a:ln>
                <a:solidFill>
                  <a:srgbClr val="000000"/>
                </a:solidFill>
                <a:effectLst/>
                <a:latin typeface="Letter-join Plus 40" panose="02000505000000020003" pitchFamily="50" charset="0"/>
              </a:rPr>
              <a:t>I-Integrity</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400" b="1" dirty="0">
                <a:solidFill>
                  <a:srgbClr val="000000"/>
                </a:solidFill>
                <a:latin typeface="Letter-join Plus 40" panose="02000505000000020003" pitchFamily="50" charset="0"/>
              </a:rPr>
              <a:t>N-Never giving up</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a:ln>
                  <a:noFill/>
                </a:ln>
                <a:solidFill>
                  <a:srgbClr val="000000"/>
                </a:solidFill>
                <a:effectLst/>
                <a:latin typeface="Letter-join Plus 40" panose="02000505000000020003" pitchFamily="50" charset="0"/>
              </a:rPr>
              <a:t>D-Diligence</a:t>
            </a:r>
            <a:endParaRPr kumimoji="0" lang="en-GB" altLang="en-US" sz="1100" b="1" i="0" u="none" strike="noStrike" cap="none" normalizeH="0" baseline="0" dirty="0">
              <a:ln>
                <a:noFill/>
              </a:ln>
              <a:solidFill>
                <a:schemeClr val="tx1"/>
              </a:solidFill>
              <a:effectLst/>
              <a:latin typeface="Arial" panose="020B0604020202020204" pitchFamily="34" charset="0"/>
            </a:endParaRPr>
          </a:p>
        </p:txBody>
      </p:sp>
      <p:sp>
        <p:nvSpPr>
          <p:cNvPr id="18" name="AutoShape 16">
            <a:extLst>
              <a:ext uri="{FF2B5EF4-FFF2-40B4-BE49-F238E27FC236}">
                <a16:creationId xmlns:a16="http://schemas.microsoft.com/office/drawing/2014/main" id="{93617591-A5C3-4B5F-9218-E2F7B515EB79}"/>
              </a:ext>
            </a:extLst>
          </p:cNvPr>
          <p:cNvSpPr>
            <a:spLocks/>
          </p:cNvSpPr>
          <p:nvPr/>
        </p:nvSpPr>
        <p:spPr bwMode="auto">
          <a:xfrm>
            <a:off x="3982935" y="3389630"/>
            <a:ext cx="966140"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Letter-join Plus 40" panose="02000505000000020003" pitchFamily="50" charset="0"/>
              </a:rPr>
              <a:t>ART/DT</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9" name="AutoShape 15">
            <a:extLst>
              <a:ext uri="{FF2B5EF4-FFF2-40B4-BE49-F238E27FC236}">
                <a16:creationId xmlns:a16="http://schemas.microsoft.com/office/drawing/2014/main" id="{A471E5A6-5EAE-4DB9-84B6-3CF40641AFAD}"/>
              </a:ext>
            </a:extLst>
          </p:cNvPr>
          <p:cNvSpPr>
            <a:spLocks/>
          </p:cNvSpPr>
          <p:nvPr/>
        </p:nvSpPr>
        <p:spPr bwMode="auto">
          <a:xfrm>
            <a:off x="10681334" y="3485385"/>
            <a:ext cx="1271978" cy="226371"/>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900" b="0" i="0" u="none" strike="noStrike" cap="none" normalizeH="0" baseline="0" dirty="0">
                <a:ln>
                  <a:noFill/>
                </a:ln>
                <a:solidFill>
                  <a:srgbClr val="FFFFFF"/>
                </a:solidFill>
                <a:effectLst/>
                <a:latin typeface="Letter-join Plus 40" panose="02000505000000020003" pitchFamily="50" charset="0"/>
              </a:rPr>
              <a:t>SCIENCE</a:t>
            </a:r>
            <a:endParaRPr kumimoji="0" lang="en-GB" altLang="en-US" sz="2000" b="0" i="0" u="none" strike="noStrike" cap="none" normalizeH="0" baseline="0" dirty="0">
              <a:ln>
                <a:noFill/>
              </a:ln>
              <a:solidFill>
                <a:schemeClr val="tx1"/>
              </a:solidFill>
              <a:effectLst/>
              <a:latin typeface="Arial" panose="020B0604020202020204" pitchFamily="34" charset="0"/>
            </a:endParaRPr>
          </a:p>
        </p:txBody>
      </p:sp>
      <p:sp>
        <p:nvSpPr>
          <p:cNvPr id="20" name="AutoShape 14">
            <a:extLst>
              <a:ext uri="{FF2B5EF4-FFF2-40B4-BE49-F238E27FC236}">
                <a16:creationId xmlns:a16="http://schemas.microsoft.com/office/drawing/2014/main" id="{337BBC51-CF17-4761-B162-F59A53F579B5}"/>
              </a:ext>
            </a:extLst>
          </p:cNvPr>
          <p:cNvSpPr>
            <a:spLocks/>
          </p:cNvSpPr>
          <p:nvPr/>
        </p:nvSpPr>
        <p:spPr bwMode="auto">
          <a:xfrm>
            <a:off x="6166431" y="3366124"/>
            <a:ext cx="1217722" cy="176129"/>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FFFFFF"/>
                </a:solidFill>
                <a:effectLst/>
                <a:latin typeface="Letter-join Plus 40" panose="02000505000000020003" pitchFamily="50" charset="0"/>
              </a:rPr>
              <a:t>COMPUTING</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21" name="Text Box 13">
            <a:extLst>
              <a:ext uri="{FF2B5EF4-FFF2-40B4-BE49-F238E27FC236}">
                <a16:creationId xmlns:a16="http://schemas.microsoft.com/office/drawing/2014/main" id="{34AAA400-7278-4540-82D1-AE90F2BAC2E4}"/>
              </a:ext>
            </a:extLst>
          </p:cNvPr>
          <p:cNvSpPr txBox="1">
            <a:spLocks noChangeArrowheads="1"/>
          </p:cNvSpPr>
          <p:nvPr/>
        </p:nvSpPr>
        <p:spPr bwMode="auto">
          <a:xfrm>
            <a:off x="212267" y="3134376"/>
            <a:ext cx="2221154" cy="85838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rgbClr val="000000"/>
              </a:solidFill>
              <a:effectLst/>
              <a:latin typeface="Letter-join Plus 40" panose="02000505000000020003" pitchFamily="50" charset="0"/>
            </a:endParaRPr>
          </a:p>
        </p:txBody>
      </p:sp>
      <p:sp>
        <p:nvSpPr>
          <p:cNvPr id="22" name="Rectangle: Diagonal Corners Rounded 1">
            <a:extLst>
              <a:ext uri="{FF2B5EF4-FFF2-40B4-BE49-F238E27FC236}">
                <a16:creationId xmlns:a16="http://schemas.microsoft.com/office/drawing/2014/main" id="{D805ABEF-0A28-4085-B266-B9304A972D50}"/>
              </a:ext>
            </a:extLst>
          </p:cNvPr>
          <p:cNvSpPr>
            <a:spLocks/>
          </p:cNvSpPr>
          <p:nvPr/>
        </p:nvSpPr>
        <p:spPr bwMode="auto">
          <a:xfrm>
            <a:off x="319089" y="179389"/>
            <a:ext cx="3658408" cy="908694"/>
          </a:xfrm>
          <a:custGeom>
            <a:avLst/>
            <a:gdLst>
              <a:gd name="T0" fmla="*/ 214317 w 3324225"/>
              <a:gd name="T1" fmla="*/ 0 h 1285875"/>
              <a:gd name="T2" fmla="*/ 3324225 w 3324225"/>
              <a:gd name="T3" fmla="*/ 0 h 1285875"/>
              <a:gd name="T4" fmla="*/ 3324225 w 3324225"/>
              <a:gd name="T5" fmla="*/ 0 h 1285875"/>
              <a:gd name="T6" fmla="*/ 3324225 w 3324225"/>
              <a:gd name="T7" fmla="*/ 1071558 h 1285875"/>
              <a:gd name="T8" fmla="*/ 3109908 w 3324225"/>
              <a:gd name="T9" fmla="*/ 1285875 h 1285875"/>
              <a:gd name="T10" fmla="*/ 0 w 3324225"/>
              <a:gd name="T11" fmla="*/ 1285875 h 1285875"/>
              <a:gd name="T12" fmla="*/ 0 w 3324225"/>
              <a:gd name="T13" fmla="*/ 1285875 h 1285875"/>
              <a:gd name="T14" fmla="*/ 0 w 3324225"/>
              <a:gd name="T15" fmla="*/ 214317 h 1285875"/>
              <a:gd name="T16" fmla="*/ 214317 w 3324225"/>
              <a:gd name="T17" fmla="*/ 0 h 128587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324225"/>
              <a:gd name="T28" fmla="*/ 0 h 1285875"/>
              <a:gd name="T29" fmla="*/ 3324225 w 3324225"/>
              <a:gd name="T30" fmla="*/ 1285875 h 128587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324225" h="1285875">
                <a:moveTo>
                  <a:pt x="214317" y="0"/>
                </a:moveTo>
                <a:lnTo>
                  <a:pt x="3324225" y="0"/>
                </a:lnTo>
                <a:lnTo>
                  <a:pt x="3324225" y="1071558"/>
                </a:lnTo>
                <a:cubicBezTo>
                  <a:pt x="3324225" y="1189922"/>
                  <a:pt x="3228272" y="1285875"/>
                  <a:pt x="3109908" y="1285875"/>
                </a:cubicBezTo>
                <a:lnTo>
                  <a:pt x="0" y="1285875"/>
                </a:lnTo>
                <a:lnTo>
                  <a:pt x="0" y="214317"/>
                </a:lnTo>
                <a:cubicBezTo>
                  <a:pt x="0" y="95953"/>
                  <a:pt x="95953" y="0"/>
                  <a:pt x="214317" y="0"/>
                </a:cubicBezTo>
                <a:close/>
              </a:path>
            </a:pathLst>
          </a:custGeom>
          <a:solidFill>
            <a:srgbClr val="375623"/>
          </a:solidFill>
          <a:ln w="76200">
            <a:solidFill>
              <a:srgbClr val="002060">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chemeClr val="bg1"/>
                </a:solidFill>
                <a:effectLst/>
                <a:latin typeface="Letter-join Plus 40" panose="02000505000000020003" pitchFamily="50" charset="0"/>
              </a:rPr>
              <a:t>Year 4 Maple Class</a:t>
            </a:r>
            <a:br>
              <a:rPr kumimoji="0" lang="en-GB" altLang="en-US" sz="2000" b="0" i="0" u="none" strike="noStrike" cap="none" normalizeH="0" baseline="0" dirty="0">
                <a:ln>
                  <a:noFill/>
                </a:ln>
                <a:solidFill>
                  <a:schemeClr val="bg1"/>
                </a:solidFill>
                <a:effectLst/>
                <a:latin typeface="Letter-join Plus 40" panose="02000505000000020003" pitchFamily="50" charset="0"/>
              </a:rPr>
            </a:br>
            <a:r>
              <a:rPr lang="en-GB" altLang="en-US" sz="2000" dirty="0">
                <a:solidFill>
                  <a:schemeClr val="bg1"/>
                </a:solidFill>
                <a:latin typeface="Letter-join Plus 40" panose="02000505000000020003" pitchFamily="50" charset="0"/>
              </a:rPr>
              <a:t>Autumn</a:t>
            </a:r>
            <a:r>
              <a:rPr kumimoji="0" lang="en-GB" altLang="en-US" sz="2000" b="0" i="0" u="none" strike="noStrike" cap="none" normalizeH="0" baseline="0" dirty="0">
                <a:ln>
                  <a:noFill/>
                </a:ln>
                <a:solidFill>
                  <a:schemeClr val="bg1"/>
                </a:solidFill>
                <a:effectLst/>
                <a:latin typeface="Letter-join Plus 40" panose="02000505000000020003" pitchFamily="50" charset="0"/>
              </a:rPr>
              <a:t> 1 </a:t>
            </a:r>
            <a:r>
              <a:rPr kumimoji="0" lang="en-GB" altLang="en-US" sz="2000" b="0" i="0" u="none" strike="noStrike" cap="none" normalizeH="0" baseline="0" dirty="0">
                <a:ln>
                  <a:noFill/>
                </a:ln>
                <a:solidFill>
                  <a:schemeClr val="bg1"/>
                </a:solidFill>
                <a:effectLst/>
                <a:latin typeface="Letter-join Basic 40" panose="02000505000000020003" pitchFamily="50" charset="0"/>
              </a:rPr>
              <a:t>2026/2027</a:t>
            </a:r>
            <a:endParaRPr kumimoji="0" lang="en-GB" altLang="en-US" sz="1800" b="0" i="0" u="none" strike="noStrike" cap="none" normalizeH="0" baseline="0" dirty="0">
              <a:ln>
                <a:noFill/>
              </a:ln>
              <a:solidFill>
                <a:schemeClr val="bg1"/>
              </a:solidFill>
              <a:effectLst/>
              <a:latin typeface="Letter-join Basic 40" panose="02000505000000020003" pitchFamily="50" charset="0"/>
            </a:endParaRPr>
          </a:p>
        </p:txBody>
      </p:sp>
      <p:sp>
        <p:nvSpPr>
          <p:cNvPr id="23" name="Text Box 11">
            <a:extLst>
              <a:ext uri="{FF2B5EF4-FFF2-40B4-BE49-F238E27FC236}">
                <a16:creationId xmlns:a16="http://schemas.microsoft.com/office/drawing/2014/main" id="{DD6B419B-8774-4BE9-8C68-116C4D39E208}"/>
              </a:ext>
            </a:extLst>
          </p:cNvPr>
          <p:cNvSpPr txBox="1">
            <a:spLocks noChangeArrowheads="1"/>
          </p:cNvSpPr>
          <p:nvPr/>
        </p:nvSpPr>
        <p:spPr bwMode="auto">
          <a:xfrm>
            <a:off x="4399754" y="2306984"/>
            <a:ext cx="2800587" cy="63159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5" name="Text Box 9">
            <a:extLst>
              <a:ext uri="{FF2B5EF4-FFF2-40B4-BE49-F238E27FC236}">
                <a16:creationId xmlns:a16="http://schemas.microsoft.com/office/drawing/2014/main" id="{909CCB92-BFF6-444C-AAA0-2EF01C8A14A7}"/>
              </a:ext>
            </a:extLst>
          </p:cNvPr>
          <p:cNvSpPr txBox="1">
            <a:spLocks noChangeArrowheads="1"/>
          </p:cNvSpPr>
          <p:nvPr/>
        </p:nvSpPr>
        <p:spPr bwMode="auto">
          <a:xfrm>
            <a:off x="9095944" y="2725757"/>
            <a:ext cx="1006324" cy="64618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26" name="Text Box 8">
            <a:extLst>
              <a:ext uri="{FF2B5EF4-FFF2-40B4-BE49-F238E27FC236}">
                <a16:creationId xmlns:a16="http://schemas.microsoft.com/office/drawing/2014/main" id="{277D35A5-7947-4E57-9496-36193B65F1F8}"/>
              </a:ext>
            </a:extLst>
          </p:cNvPr>
          <p:cNvSpPr txBox="1">
            <a:spLocks noChangeArrowheads="1"/>
          </p:cNvSpPr>
          <p:nvPr/>
        </p:nvSpPr>
        <p:spPr bwMode="auto">
          <a:xfrm>
            <a:off x="7740581" y="5696586"/>
            <a:ext cx="3881560" cy="80099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1400" dirty="0">
                <a:effectLst/>
                <a:latin typeface="Letter-join Plus 40" panose="02000505000000020003" pitchFamily="50" charset="0"/>
                <a:ea typeface="Calibri" panose="020F0502020204030204" pitchFamily="34" charset="0"/>
                <a:cs typeface="Times New Roman" panose="02020603050405020304" pitchFamily="18" charset="0"/>
              </a:rPr>
              <a:t>Pupils explore how people decide what is right and wrong, comparing ideas from Christianity, Humanism and Judaism. </a:t>
            </a:r>
            <a:endParaRPr lang="en-GB" sz="1050" dirty="0">
              <a:latin typeface="Letter-join Plus 40" panose="02000505000000020003" pitchFamily="50" charset="0"/>
            </a:endParaRPr>
          </a:p>
        </p:txBody>
      </p:sp>
      <p:sp>
        <p:nvSpPr>
          <p:cNvPr id="29" name="Text Box 5">
            <a:extLst>
              <a:ext uri="{FF2B5EF4-FFF2-40B4-BE49-F238E27FC236}">
                <a16:creationId xmlns:a16="http://schemas.microsoft.com/office/drawing/2014/main" id="{C5676936-21FE-472E-8536-0A44AB57B700}"/>
              </a:ext>
            </a:extLst>
          </p:cNvPr>
          <p:cNvSpPr txBox="1">
            <a:spLocks noChangeArrowheads="1"/>
          </p:cNvSpPr>
          <p:nvPr/>
        </p:nvSpPr>
        <p:spPr bwMode="auto">
          <a:xfrm>
            <a:off x="6565900" y="4079875"/>
            <a:ext cx="1925293" cy="79426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30" name="Text Box 4">
            <a:extLst>
              <a:ext uri="{FF2B5EF4-FFF2-40B4-BE49-F238E27FC236}">
                <a16:creationId xmlns:a16="http://schemas.microsoft.com/office/drawing/2014/main" id="{EB3B1A66-D96F-4AFA-A167-EC8C4D70FA41}"/>
              </a:ext>
            </a:extLst>
          </p:cNvPr>
          <p:cNvSpPr txBox="1">
            <a:spLocks noChangeArrowheads="1"/>
          </p:cNvSpPr>
          <p:nvPr/>
        </p:nvSpPr>
        <p:spPr bwMode="auto">
          <a:xfrm>
            <a:off x="84004" y="2948687"/>
            <a:ext cx="2163878" cy="117221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sz="1400" dirty="0">
              <a:latin typeface="Letter-join Basic 40" panose="02000505000000020003" pitchFamily="50" charset="0"/>
            </a:endParaRPr>
          </a:p>
        </p:txBody>
      </p:sp>
      <p:sp>
        <p:nvSpPr>
          <p:cNvPr id="31" name="Text Box 3">
            <a:extLst>
              <a:ext uri="{FF2B5EF4-FFF2-40B4-BE49-F238E27FC236}">
                <a16:creationId xmlns:a16="http://schemas.microsoft.com/office/drawing/2014/main" id="{07077741-6BFF-4B03-9C7D-81C5293DB6E4}"/>
              </a:ext>
            </a:extLst>
          </p:cNvPr>
          <p:cNvSpPr txBox="1">
            <a:spLocks noChangeArrowheads="1"/>
          </p:cNvSpPr>
          <p:nvPr/>
        </p:nvSpPr>
        <p:spPr bwMode="auto">
          <a:xfrm>
            <a:off x="2717189" y="5416076"/>
            <a:ext cx="1925293" cy="102685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1400" b="1" u="sng" dirty="0">
                <a:latin typeface="Letter-join Plus 40" panose="02000505000000020003" pitchFamily="50" charset="0"/>
              </a:rPr>
              <a:t>Weekly ukulele lessons</a:t>
            </a:r>
          </a:p>
          <a:p>
            <a:r>
              <a:rPr lang="en-GB" sz="1400" dirty="0">
                <a:latin typeface="Letter-join Plus 40" panose="02000505000000020003" pitchFamily="50" charset="0"/>
              </a:rPr>
              <a:t>Musical rules, composing rhythms using beats and bars, simple musical notation.</a:t>
            </a:r>
          </a:p>
        </p:txBody>
      </p:sp>
      <p:sp>
        <p:nvSpPr>
          <p:cNvPr id="32" name="Text Box 2">
            <a:extLst>
              <a:ext uri="{FF2B5EF4-FFF2-40B4-BE49-F238E27FC236}">
                <a16:creationId xmlns:a16="http://schemas.microsoft.com/office/drawing/2014/main" id="{643961FA-9CEF-4716-9DAC-63A9F615DE13}"/>
              </a:ext>
            </a:extLst>
          </p:cNvPr>
          <p:cNvSpPr txBox="1">
            <a:spLocks noChangeArrowheads="1"/>
          </p:cNvSpPr>
          <p:nvPr/>
        </p:nvSpPr>
        <p:spPr bwMode="auto">
          <a:xfrm>
            <a:off x="4498975" y="6007100"/>
            <a:ext cx="1902582" cy="76509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33" name="Text Box 1">
            <a:extLst>
              <a:ext uri="{FF2B5EF4-FFF2-40B4-BE49-F238E27FC236}">
                <a16:creationId xmlns:a16="http://schemas.microsoft.com/office/drawing/2014/main" id="{E3451664-DDCA-4112-B334-17B9DD95440E}"/>
              </a:ext>
            </a:extLst>
          </p:cNvPr>
          <p:cNvSpPr txBox="1">
            <a:spLocks noChangeArrowheads="1"/>
          </p:cNvSpPr>
          <p:nvPr/>
        </p:nvSpPr>
        <p:spPr bwMode="auto">
          <a:xfrm>
            <a:off x="6556375" y="5927725"/>
            <a:ext cx="1935777" cy="82119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pic>
        <p:nvPicPr>
          <p:cNvPr id="54" name="Picture 21">
            <a:extLst>
              <a:ext uri="{FF2B5EF4-FFF2-40B4-BE49-F238E27FC236}">
                <a16:creationId xmlns:a16="http://schemas.microsoft.com/office/drawing/2014/main" id="{97E232E4-12A3-4D7B-AA2B-D508CC8DD2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65323" y="5084505"/>
            <a:ext cx="2402216" cy="16937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2" name="AutoShape 24">
            <a:extLst>
              <a:ext uri="{FF2B5EF4-FFF2-40B4-BE49-F238E27FC236}">
                <a16:creationId xmlns:a16="http://schemas.microsoft.com/office/drawing/2014/main" id="{D0B099B2-A5B6-4B94-A2B3-A5A6CC3F1D7A}"/>
              </a:ext>
            </a:extLst>
          </p:cNvPr>
          <p:cNvSpPr>
            <a:spLocks/>
          </p:cNvSpPr>
          <p:nvPr/>
        </p:nvSpPr>
        <p:spPr bwMode="auto">
          <a:xfrm>
            <a:off x="5557804" y="5099564"/>
            <a:ext cx="1780284"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FFFFFF"/>
                </a:solidFill>
                <a:effectLst/>
                <a:latin typeface="Letter-join Plus 8"/>
              </a:rPr>
              <a:t>PHYSICAL EDUCATION</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2" name="Text Box 17">
            <a:extLst>
              <a:ext uri="{FF2B5EF4-FFF2-40B4-BE49-F238E27FC236}">
                <a16:creationId xmlns:a16="http://schemas.microsoft.com/office/drawing/2014/main" id="{FBDE65EA-AC59-B6C3-4FBF-24E4E5DDA7C6}"/>
              </a:ext>
            </a:extLst>
          </p:cNvPr>
          <p:cNvSpPr txBox="1">
            <a:spLocks noChangeArrowheads="1"/>
          </p:cNvSpPr>
          <p:nvPr/>
        </p:nvSpPr>
        <p:spPr bwMode="auto">
          <a:xfrm>
            <a:off x="4292765" y="1915339"/>
            <a:ext cx="3625277" cy="133268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1400" dirty="0">
                <a:latin typeface="Letter-join Plus 40" panose="02000505000000020003" pitchFamily="50" charset="0"/>
              </a:rPr>
              <a:t>In Summer 2, we will be looking at the following units:</a:t>
            </a:r>
          </a:p>
          <a:p>
            <a:r>
              <a:rPr lang="en-GB" sz="1400" dirty="0">
                <a:latin typeface="Letter-join Plus 40" panose="02000505000000020003" pitchFamily="50" charset="0"/>
              </a:rPr>
              <a:t>-Shape</a:t>
            </a:r>
          </a:p>
          <a:p>
            <a:r>
              <a:rPr lang="en-GB" sz="1400" dirty="0">
                <a:latin typeface="Letter-join Plus 40" panose="02000505000000020003" pitchFamily="50" charset="0"/>
              </a:rPr>
              <a:t>-Statistics</a:t>
            </a:r>
          </a:p>
          <a:p>
            <a:r>
              <a:rPr lang="en-GB" sz="1400" dirty="0">
                <a:latin typeface="Letter-join Plus 40" panose="02000505000000020003" pitchFamily="50" charset="0"/>
              </a:rPr>
              <a:t>-Position and direction</a:t>
            </a:r>
          </a:p>
        </p:txBody>
      </p:sp>
      <p:sp>
        <p:nvSpPr>
          <p:cNvPr id="3" name="Text Box 17">
            <a:extLst>
              <a:ext uri="{FF2B5EF4-FFF2-40B4-BE49-F238E27FC236}">
                <a16:creationId xmlns:a16="http://schemas.microsoft.com/office/drawing/2014/main" id="{2D62B7C9-C6E6-67DE-5355-213315614CAF}"/>
              </a:ext>
            </a:extLst>
          </p:cNvPr>
          <p:cNvSpPr txBox="1">
            <a:spLocks noChangeArrowheads="1"/>
          </p:cNvSpPr>
          <p:nvPr/>
        </p:nvSpPr>
        <p:spPr bwMode="auto">
          <a:xfrm>
            <a:off x="8324340" y="1820656"/>
            <a:ext cx="3520099" cy="133268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1200" dirty="0">
                <a:latin typeface="Letter-join Plus 40" panose="02000505000000020003" pitchFamily="50" charset="0"/>
              </a:rPr>
              <a:t>The Ancient Maya’s:</a:t>
            </a:r>
          </a:p>
          <a:p>
            <a:r>
              <a:rPr lang="en-GB" sz="1200" kern="100" dirty="0">
                <a:effectLst/>
                <a:latin typeface="Letter-join Plus 40" panose="02000505000000020003" pitchFamily="50" charset="0"/>
                <a:ea typeface="Aptos" panose="020B0004020202020204" pitchFamily="34" charset="0"/>
                <a:cs typeface="Times New Roman" panose="02020603050405020304" pitchFamily="18" charset="0"/>
              </a:rPr>
              <a:t>We will study the key periods of the Maya civilisation and compare them with Britain at the same time. They explore how the Maya lived in the rainforest, their beliefs, and the features of their cities, making deductions about daily life. The unit also considers reasons for Maya decline and how historians and archaeologists help us understand the past.</a:t>
            </a:r>
          </a:p>
          <a:p>
            <a:endParaRPr lang="en-GB" sz="1200" dirty="0">
              <a:latin typeface="Letter-join Plus 40" panose="02000505000000020003" pitchFamily="50" charset="0"/>
            </a:endParaRPr>
          </a:p>
        </p:txBody>
      </p:sp>
      <p:sp>
        <p:nvSpPr>
          <p:cNvPr id="27" name="Text Box 6">
            <a:extLst>
              <a:ext uri="{FF2B5EF4-FFF2-40B4-BE49-F238E27FC236}">
                <a16:creationId xmlns:a16="http://schemas.microsoft.com/office/drawing/2014/main" id="{108FDCFB-CF0E-8944-FE1D-17C6E6C0F43A}"/>
              </a:ext>
            </a:extLst>
          </p:cNvPr>
          <p:cNvSpPr txBox="1">
            <a:spLocks noChangeArrowheads="1"/>
          </p:cNvSpPr>
          <p:nvPr/>
        </p:nvSpPr>
        <p:spPr bwMode="auto">
          <a:xfrm>
            <a:off x="2729117" y="3587889"/>
            <a:ext cx="2193954" cy="125027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1200" b="1" dirty="0">
                <a:latin typeface="Letter-join Plus 40" panose="02000505000000020003" pitchFamily="50" charset="0"/>
              </a:rPr>
              <a:t>.Fabric of Nature: </a:t>
            </a:r>
          </a:p>
          <a:p>
            <a:r>
              <a:rPr lang="en-GB" sz="1200" dirty="0">
                <a:effectLst/>
                <a:latin typeface="Letter-join Plus 40" panose="02000505000000020003" pitchFamily="50" charset="0"/>
                <a:ea typeface="Calibri" panose="020F0502020204030204" pitchFamily="34" charset="0"/>
                <a:cs typeface="Times New Roman" panose="02020603050405020304" pitchFamily="18" charset="0"/>
              </a:rPr>
              <a:t>This topic develops pupils’ drawing, colour, and pattern skills, inspired by William Morris, leading to creating and applying their own repeating designs.</a:t>
            </a:r>
          </a:p>
          <a:p>
            <a:endParaRPr lang="en-GB" sz="1200" b="1" dirty="0">
              <a:latin typeface="Letter-join Plus 40" panose="02000505000000020003" pitchFamily="50" charset="0"/>
            </a:endParaRPr>
          </a:p>
        </p:txBody>
      </p:sp>
      <p:sp>
        <p:nvSpPr>
          <p:cNvPr id="34" name="Text Box 6">
            <a:extLst>
              <a:ext uri="{FF2B5EF4-FFF2-40B4-BE49-F238E27FC236}">
                <a16:creationId xmlns:a16="http://schemas.microsoft.com/office/drawing/2014/main" id="{B7512341-E478-2E31-DBDB-91319B79172F}"/>
              </a:ext>
            </a:extLst>
          </p:cNvPr>
          <p:cNvSpPr txBox="1">
            <a:spLocks noChangeArrowheads="1"/>
          </p:cNvSpPr>
          <p:nvPr/>
        </p:nvSpPr>
        <p:spPr bwMode="auto">
          <a:xfrm>
            <a:off x="5153949" y="3503617"/>
            <a:ext cx="2177818" cy="136145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1400" dirty="0">
                <a:latin typeface="Letter-join Plus 40" panose="02000505000000020003" pitchFamily="50" charset="0"/>
              </a:rPr>
              <a:t>In our unit ‘Introduction to AI’ we will be exploring the uses of AI, some of the dangers that can come with it, benefits of using AI and carrying out simple tasks using AI. </a:t>
            </a:r>
          </a:p>
        </p:txBody>
      </p:sp>
      <p:sp>
        <p:nvSpPr>
          <p:cNvPr id="57" name="Text Box 6">
            <a:extLst>
              <a:ext uri="{FF2B5EF4-FFF2-40B4-BE49-F238E27FC236}">
                <a16:creationId xmlns:a16="http://schemas.microsoft.com/office/drawing/2014/main" id="{F373B40C-9A54-49BF-803D-6775989EDB52}"/>
              </a:ext>
            </a:extLst>
          </p:cNvPr>
          <p:cNvSpPr txBox="1">
            <a:spLocks noChangeArrowheads="1"/>
          </p:cNvSpPr>
          <p:nvPr/>
        </p:nvSpPr>
        <p:spPr bwMode="auto">
          <a:xfrm>
            <a:off x="5074881" y="5387458"/>
            <a:ext cx="2296204" cy="136145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1600" dirty="0">
                <a:latin typeface="Letter-join Plus 40" panose="02000505000000020003" pitchFamily="50" charset="0"/>
              </a:rPr>
              <a:t>Wednesday- Dance</a:t>
            </a:r>
          </a:p>
          <a:p>
            <a:endParaRPr lang="en-GB" sz="1600" dirty="0">
              <a:latin typeface="Letter-join Plus 40" panose="02000505000000020003" pitchFamily="50" charset="0"/>
            </a:endParaRPr>
          </a:p>
          <a:p>
            <a:r>
              <a:rPr lang="en-GB" sz="1600" dirty="0">
                <a:latin typeface="Letter-join Plus 40" panose="02000505000000020003" pitchFamily="50" charset="0"/>
              </a:rPr>
              <a:t>Friday- Athletics </a:t>
            </a:r>
          </a:p>
        </p:txBody>
      </p:sp>
      <p:sp>
        <p:nvSpPr>
          <p:cNvPr id="58" name="Text Box 6">
            <a:extLst>
              <a:ext uri="{FF2B5EF4-FFF2-40B4-BE49-F238E27FC236}">
                <a16:creationId xmlns:a16="http://schemas.microsoft.com/office/drawing/2014/main" id="{346AA435-74B5-4FB2-8212-F38806263651}"/>
              </a:ext>
            </a:extLst>
          </p:cNvPr>
          <p:cNvSpPr txBox="1">
            <a:spLocks noChangeArrowheads="1"/>
          </p:cNvSpPr>
          <p:nvPr/>
        </p:nvSpPr>
        <p:spPr bwMode="auto">
          <a:xfrm>
            <a:off x="7321418" y="373406"/>
            <a:ext cx="2296204" cy="136145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1600" dirty="0">
                <a:latin typeface="Letter-join Plus 40" panose="02000505000000020003" pitchFamily="50" charset="0"/>
              </a:rPr>
              <a:t>In French we will be looking at vocabulary to describe parts of the home. </a:t>
            </a:r>
          </a:p>
        </p:txBody>
      </p:sp>
      <p:sp>
        <p:nvSpPr>
          <p:cNvPr id="24" name="Text Box 13">
            <a:extLst>
              <a:ext uri="{FF2B5EF4-FFF2-40B4-BE49-F238E27FC236}">
                <a16:creationId xmlns:a16="http://schemas.microsoft.com/office/drawing/2014/main" id="{699BAC0C-7F12-D6ED-E3CC-0A1B0B8131FD}"/>
              </a:ext>
            </a:extLst>
          </p:cNvPr>
          <p:cNvSpPr txBox="1">
            <a:spLocks noChangeArrowheads="1"/>
          </p:cNvSpPr>
          <p:nvPr/>
        </p:nvSpPr>
        <p:spPr bwMode="auto">
          <a:xfrm>
            <a:off x="228039" y="5451433"/>
            <a:ext cx="2084701" cy="70227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l" rtl="0"/>
            <a:br>
              <a:rPr lang="en-GB" sz="1000" dirty="0"/>
            </a:br>
            <a:endParaRPr lang="en-GB" altLang="en-US" sz="1000" dirty="0">
              <a:solidFill>
                <a:srgbClr val="000000"/>
              </a:solidFill>
              <a:latin typeface="Letter-join Plus 40" panose="02000505000000020003" pitchFamily="50" charset="0"/>
            </a:endParaRPr>
          </a:p>
        </p:txBody>
      </p:sp>
      <p:sp>
        <p:nvSpPr>
          <p:cNvPr id="60" name="Text Box 18">
            <a:extLst>
              <a:ext uri="{FF2B5EF4-FFF2-40B4-BE49-F238E27FC236}">
                <a16:creationId xmlns:a16="http://schemas.microsoft.com/office/drawing/2014/main" id="{06A4D0C2-33C5-456A-99A0-4B2C9F22BE62}"/>
              </a:ext>
            </a:extLst>
          </p:cNvPr>
          <p:cNvSpPr txBox="1">
            <a:spLocks noChangeArrowheads="1"/>
          </p:cNvSpPr>
          <p:nvPr/>
        </p:nvSpPr>
        <p:spPr bwMode="auto">
          <a:xfrm>
            <a:off x="161939" y="1620176"/>
            <a:ext cx="3682130" cy="133178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1400" dirty="0">
                <a:latin typeface="Letter-join Plus 40" panose="02000505000000020003" pitchFamily="50" charset="0"/>
              </a:rPr>
              <a:t>In English we will be writing biographies based on David Attenborough, as well as our own version of the traditional tale ‘Aladdin and the Enchanted Lamp.’ </a:t>
            </a:r>
          </a:p>
        </p:txBody>
      </p:sp>
      <p:sp>
        <p:nvSpPr>
          <p:cNvPr id="61" name="Text Box 6">
            <a:extLst>
              <a:ext uri="{FF2B5EF4-FFF2-40B4-BE49-F238E27FC236}">
                <a16:creationId xmlns:a16="http://schemas.microsoft.com/office/drawing/2014/main" id="{01043652-D3F9-4407-BDD1-73A0136A2FA9}"/>
              </a:ext>
            </a:extLst>
          </p:cNvPr>
          <p:cNvSpPr txBox="1">
            <a:spLocks noChangeArrowheads="1"/>
          </p:cNvSpPr>
          <p:nvPr/>
        </p:nvSpPr>
        <p:spPr bwMode="auto">
          <a:xfrm>
            <a:off x="7708955" y="3563568"/>
            <a:ext cx="4080079" cy="138402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1400" dirty="0">
                <a:latin typeface="Letter-join Plus 40" panose="02000505000000020003" pitchFamily="50" charset="0"/>
              </a:rPr>
              <a:t>Reduce, Reuse, Recycle</a:t>
            </a:r>
          </a:p>
          <a:p>
            <a:r>
              <a:rPr lang="en-GB" sz="1400" dirty="0">
                <a:latin typeface="Letter-join Plus 40" panose="02000505000000020003" pitchFamily="50" charset="0"/>
              </a:rPr>
              <a:t>In this unit, Year 4 pupils learn about different types of waste, how it is created, and how to reduce it using the 3Rs. They explore energy, carbon footprints, and the effects of waste on the environment and wildlife, and consider simple ways they can help make a difference.</a:t>
            </a:r>
          </a:p>
        </p:txBody>
      </p:sp>
      <p:sp>
        <p:nvSpPr>
          <p:cNvPr id="6" name="TextBox 5">
            <a:extLst>
              <a:ext uri="{FF2B5EF4-FFF2-40B4-BE49-F238E27FC236}">
                <a16:creationId xmlns:a16="http://schemas.microsoft.com/office/drawing/2014/main" id="{A1E2D28C-689E-346B-114E-87D735BE0C06}"/>
              </a:ext>
            </a:extLst>
          </p:cNvPr>
          <p:cNvSpPr txBox="1"/>
          <p:nvPr/>
        </p:nvSpPr>
        <p:spPr>
          <a:xfrm>
            <a:off x="7686196" y="5154021"/>
            <a:ext cx="4267115" cy="692497"/>
          </a:xfrm>
          <a:prstGeom prst="rect">
            <a:avLst/>
          </a:prstGeom>
          <a:noFill/>
        </p:spPr>
        <p:txBody>
          <a:bodyPr wrap="square" rtlCol="0">
            <a:spAutoFit/>
          </a:bodyPr>
          <a:lstStyle/>
          <a:p>
            <a:r>
              <a:rPr lang="en-GB" sz="1300" b="1" u="sng" dirty="0">
                <a:effectLst/>
                <a:latin typeface="Letter-join Plus 40" panose="02000505000000020003" pitchFamily="50" charset="0"/>
                <a:ea typeface="Calibri" panose="020F0502020204030204" pitchFamily="34" charset="0"/>
                <a:cs typeface="Times New Roman" panose="02020603050405020304" pitchFamily="18" charset="0"/>
              </a:rPr>
              <a:t>What can we learn from religions about deciding what is right and wrong?</a:t>
            </a:r>
          </a:p>
          <a:p>
            <a:endParaRPr lang="en-GB" sz="1300" b="1" dirty="0">
              <a:latin typeface="Letter-join Plus 40" panose="02000505000000020003" pitchFamily="50" charset="0"/>
            </a:endParaRPr>
          </a:p>
        </p:txBody>
      </p:sp>
      <p:sp>
        <p:nvSpPr>
          <p:cNvPr id="37" name="Text Box 13">
            <a:extLst>
              <a:ext uri="{FF2B5EF4-FFF2-40B4-BE49-F238E27FC236}">
                <a16:creationId xmlns:a16="http://schemas.microsoft.com/office/drawing/2014/main" id="{DF2A6E01-CF7D-4F34-D946-A10B790FD5B1}"/>
              </a:ext>
            </a:extLst>
          </p:cNvPr>
          <p:cNvSpPr txBox="1">
            <a:spLocks noChangeArrowheads="1"/>
          </p:cNvSpPr>
          <p:nvPr/>
        </p:nvSpPr>
        <p:spPr bwMode="auto">
          <a:xfrm>
            <a:off x="196274" y="3336313"/>
            <a:ext cx="2219910" cy="112999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r>
              <a:rPr lang="en-GB" altLang="en-US" sz="1200" dirty="0">
                <a:solidFill>
                  <a:srgbClr val="000000"/>
                </a:solidFill>
                <a:latin typeface="Letter-join Plus 40" panose="02000505000000020003" pitchFamily="50" charset="0"/>
              </a:rPr>
              <a:t>Fri 5</a:t>
            </a:r>
            <a:r>
              <a:rPr lang="en-GB" altLang="en-US" sz="1200" baseline="30000" dirty="0">
                <a:solidFill>
                  <a:srgbClr val="000000"/>
                </a:solidFill>
                <a:latin typeface="Letter-join Plus 40" panose="02000505000000020003" pitchFamily="50" charset="0"/>
              </a:rPr>
              <a:t>th</a:t>
            </a:r>
            <a:r>
              <a:rPr lang="en-GB" altLang="en-US" sz="1200" dirty="0">
                <a:solidFill>
                  <a:srgbClr val="000000"/>
                </a:solidFill>
                <a:latin typeface="Letter-join Plus 40" panose="02000505000000020003" pitchFamily="50" charset="0"/>
              </a:rPr>
              <a:t> June: School Summer Fayre</a:t>
            </a:r>
          </a:p>
          <a:p>
            <a:pPr lvl="0"/>
            <a:r>
              <a:rPr lang="en-GB" altLang="en-US" sz="1200" dirty="0">
                <a:solidFill>
                  <a:srgbClr val="000000"/>
                </a:solidFill>
                <a:latin typeface="Letter-join Plus 40" panose="02000505000000020003" pitchFamily="50" charset="0"/>
              </a:rPr>
              <a:t>Tues 16</a:t>
            </a:r>
            <a:r>
              <a:rPr lang="en-GB" altLang="en-US" sz="1200" baseline="30000" dirty="0">
                <a:solidFill>
                  <a:srgbClr val="000000"/>
                </a:solidFill>
                <a:latin typeface="Letter-join Plus 40" panose="02000505000000020003" pitchFamily="50" charset="0"/>
              </a:rPr>
              <a:t>th</a:t>
            </a:r>
            <a:r>
              <a:rPr lang="en-GB" altLang="en-US" sz="1200" dirty="0">
                <a:solidFill>
                  <a:srgbClr val="000000"/>
                </a:solidFill>
                <a:latin typeface="Letter-join Plus 40" panose="02000505000000020003" pitchFamily="50" charset="0"/>
              </a:rPr>
              <a:t> June – Unity Presentation Evening</a:t>
            </a:r>
          </a:p>
          <a:p>
            <a:pPr lvl="0"/>
            <a:r>
              <a:rPr lang="en-GB" altLang="en-US" sz="1200" dirty="0">
                <a:solidFill>
                  <a:srgbClr val="000000"/>
                </a:solidFill>
                <a:latin typeface="Letter-join Plus 40" panose="02000505000000020003" pitchFamily="50" charset="0"/>
              </a:rPr>
              <a:t>Mon 15</a:t>
            </a:r>
            <a:r>
              <a:rPr lang="en-GB" altLang="en-US" sz="1200" baseline="30000" dirty="0">
                <a:solidFill>
                  <a:srgbClr val="000000"/>
                </a:solidFill>
                <a:latin typeface="Letter-join Plus 40" panose="02000505000000020003" pitchFamily="50" charset="0"/>
              </a:rPr>
              <a:t>th</a:t>
            </a:r>
            <a:r>
              <a:rPr lang="en-GB" altLang="en-US" sz="1200" dirty="0">
                <a:solidFill>
                  <a:srgbClr val="000000"/>
                </a:solidFill>
                <a:latin typeface="Letter-join Plus 40" panose="02000505000000020003" pitchFamily="50" charset="0"/>
              </a:rPr>
              <a:t> – Fri 19</a:t>
            </a:r>
            <a:r>
              <a:rPr lang="en-GB" altLang="en-US" sz="1200" baseline="30000" dirty="0">
                <a:solidFill>
                  <a:srgbClr val="000000"/>
                </a:solidFill>
                <a:latin typeface="Letter-join Plus 40" panose="02000505000000020003" pitchFamily="50" charset="0"/>
              </a:rPr>
              <a:t>th</a:t>
            </a:r>
            <a:r>
              <a:rPr lang="en-GB" altLang="en-US" sz="1200" dirty="0">
                <a:solidFill>
                  <a:srgbClr val="000000"/>
                </a:solidFill>
                <a:latin typeface="Letter-join Plus 40" panose="02000505000000020003" pitchFamily="50" charset="0"/>
              </a:rPr>
              <a:t> June: My Money Week</a:t>
            </a:r>
          </a:p>
          <a:p>
            <a:pPr lvl="0"/>
            <a:r>
              <a:rPr lang="en-GB" altLang="en-US" sz="1200" dirty="0">
                <a:solidFill>
                  <a:srgbClr val="000000"/>
                </a:solidFill>
                <a:latin typeface="Letter-join Plus 40" panose="02000505000000020003" pitchFamily="50" charset="0"/>
              </a:rPr>
              <a:t>Fri 19</a:t>
            </a:r>
            <a:r>
              <a:rPr lang="en-GB" altLang="en-US" sz="1200" baseline="30000" dirty="0">
                <a:solidFill>
                  <a:srgbClr val="000000"/>
                </a:solidFill>
                <a:latin typeface="Letter-join Plus 40" panose="02000505000000020003" pitchFamily="50" charset="0"/>
              </a:rPr>
              <a:t>th</a:t>
            </a:r>
            <a:r>
              <a:rPr lang="en-GB" altLang="en-US" sz="1200" dirty="0">
                <a:solidFill>
                  <a:srgbClr val="000000"/>
                </a:solidFill>
                <a:latin typeface="Letter-join Plus 40" panose="02000505000000020003" pitchFamily="50" charset="0"/>
              </a:rPr>
              <a:t> June AM – Dad’s Day</a:t>
            </a:r>
          </a:p>
          <a:p>
            <a:pPr lvl="0"/>
            <a:r>
              <a:rPr lang="en-GB" altLang="en-US" sz="1200" dirty="0">
                <a:solidFill>
                  <a:srgbClr val="000000"/>
                </a:solidFill>
                <a:latin typeface="Letter-join Plus 40" panose="02000505000000020003" pitchFamily="50" charset="0"/>
              </a:rPr>
              <a:t>Fri 19</a:t>
            </a:r>
            <a:r>
              <a:rPr lang="en-GB" altLang="en-US" sz="1200" baseline="30000" dirty="0">
                <a:solidFill>
                  <a:srgbClr val="000000"/>
                </a:solidFill>
                <a:latin typeface="Letter-join Plus 40" panose="02000505000000020003" pitchFamily="50" charset="0"/>
              </a:rPr>
              <a:t>th</a:t>
            </a:r>
            <a:r>
              <a:rPr lang="en-GB" altLang="en-US" sz="1200" dirty="0">
                <a:solidFill>
                  <a:srgbClr val="000000"/>
                </a:solidFill>
                <a:latin typeface="Letter-join Plus 40" panose="02000505000000020003" pitchFamily="50" charset="0"/>
              </a:rPr>
              <a:t> June – Young Enterprise Day</a:t>
            </a:r>
          </a:p>
          <a:p>
            <a:pPr lvl="0"/>
            <a:r>
              <a:rPr lang="en-GB" altLang="en-US" sz="1200" dirty="0">
                <a:solidFill>
                  <a:srgbClr val="000000"/>
                </a:solidFill>
                <a:latin typeface="Letter-join Plus 40" panose="02000505000000020003" pitchFamily="50" charset="0"/>
              </a:rPr>
              <a:t>Tues 23</a:t>
            </a:r>
            <a:r>
              <a:rPr lang="en-GB" altLang="en-US" sz="1200" baseline="30000" dirty="0">
                <a:solidFill>
                  <a:srgbClr val="000000"/>
                </a:solidFill>
                <a:latin typeface="Letter-join Plus 40" panose="02000505000000020003" pitchFamily="50" charset="0"/>
              </a:rPr>
              <a:t>rd</a:t>
            </a:r>
            <a:r>
              <a:rPr lang="en-GB" altLang="en-US" sz="1200" dirty="0">
                <a:solidFill>
                  <a:srgbClr val="000000"/>
                </a:solidFill>
                <a:latin typeface="Letter-join Plus 40" panose="02000505000000020003" pitchFamily="50" charset="0"/>
              </a:rPr>
              <a:t> June – Whole School Sports Day</a:t>
            </a:r>
          </a:p>
          <a:p>
            <a:pPr lvl="0"/>
            <a:r>
              <a:rPr lang="en-GB" altLang="en-US" sz="1200" dirty="0">
                <a:solidFill>
                  <a:srgbClr val="000000"/>
                </a:solidFill>
                <a:latin typeface="Letter-join Plus 40" panose="02000505000000020003" pitchFamily="50" charset="0"/>
              </a:rPr>
              <a:t>Wed 8</a:t>
            </a:r>
            <a:r>
              <a:rPr lang="en-GB" altLang="en-US" sz="1200" baseline="30000" dirty="0">
                <a:solidFill>
                  <a:srgbClr val="000000"/>
                </a:solidFill>
                <a:latin typeface="Letter-join Plus 40" panose="02000505000000020003" pitchFamily="50" charset="0"/>
              </a:rPr>
              <a:t>th</a:t>
            </a:r>
            <a:r>
              <a:rPr lang="en-GB" altLang="en-US" sz="1200" dirty="0">
                <a:solidFill>
                  <a:srgbClr val="000000"/>
                </a:solidFill>
                <a:latin typeface="Letter-join Plus 40" panose="02000505000000020003" pitchFamily="50" charset="0"/>
              </a:rPr>
              <a:t> July – End of summer term</a:t>
            </a:r>
          </a:p>
          <a:p>
            <a:pPr lvl="0"/>
            <a:endParaRPr kumimoji="0" lang="en-GB" altLang="en-US" sz="1200" b="0" i="0" u="none" strike="noStrike" cap="none" normalizeH="0" baseline="0" dirty="0">
              <a:ln>
                <a:noFill/>
              </a:ln>
              <a:solidFill>
                <a:srgbClr val="000000"/>
              </a:solidFill>
              <a:effectLst/>
              <a:latin typeface="Letter-join Plus 40" panose="02000505000000020003" pitchFamily="50" charset="0"/>
            </a:endParaRPr>
          </a:p>
          <a:p>
            <a:pPr lvl="0"/>
            <a:endParaRPr kumimoji="0" lang="en-GB" altLang="en-US" sz="1200" b="0" i="0" u="none" strike="noStrike" cap="none" normalizeH="0" baseline="0" dirty="0">
              <a:ln>
                <a:noFill/>
              </a:ln>
              <a:solidFill>
                <a:srgbClr val="000000"/>
              </a:solidFill>
              <a:effectLst/>
              <a:latin typeface="Letter-join Plus 40" panose="02000505000000020003" pitchFamily="50" charset="0"/>
            </a:endParaRPr>
          </a:p>
        </p:txBody>
      </p:sp>
    </p:spTree>
    <p:extLst>
      <p:ext uri="{BB962C8B-B14F-4D97-AF65-F5344CB8AC3E}">
        <p14:creationId xmlns:p14="http://schemas.microsoft.com/office/powerpoint/2010/main" val="14270970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408051381432C40989E95FB4D425814" ma:contentTypeVersion="21" ma:contentTypeDescription="Create a new document." ma:contentTypeScope="" ma:versionID="961daca450a2547111e5cb017e898b78">
  <xsd:schema xmlns:xsd="http://www.w3.org/2001/XMLSchema" xmlns:xs="http://www.w3.org/2001/XMLSchema" xmlns:p="http://schemas.microsoft.com/office/2006/metadata/properties" xmlns:ns2="f22489ca-a2e8-4fc2-a815-20beb0d94293" xmlns:ns3="11949ca2-792d-4cf6-b0cc-7821ec8e6ac9" targetNamespace="http://schemas.microsoft.com/office/2006/metadata/properties" ma:root="true" ma:fieldsID="73f29e7a21099845c85323f341de7bb9" ns2:_="" ns3:_="">
    <xsd:import namespace="f22489ca-a2e8-4fc2-a815-20beb0d94293"/>
    <xsd:import namespace="11949ca2-792d-4cf6-b0cc-7821ec8e6ac9"/>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22489ca-a2e8-4fc2-a815-20beb0d9429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bc2bf3e4-5817-4af9-bdc1-79cd0dcad37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1949ca2-792d-4cf6-b0cc-7821ec8e6ac9"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79637608-f67b-4206-868a-7af2509289bc}" ma:internalName="TaxCatchAll" ma:showField="CatchAllData" ma:web="11949ca2-792d-4cf6-b0cc-7821ec8e6ac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11949ca2-792d-4cf6-b0cc-7821ec8e6ac9" xsi:nil="true"/>
    <lcf76f155ced4ddcb4097134ff3c332f xmlns="f22489ca-a2e8-4fc2-a815-20beb0d94293">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8D5527E-B28C-4240-B2BD-886AB776D94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22489ca-a2e8-4fc2-a815-20beb0d94293"/>
    <ds:schemaRef ds:uri="11949ca2-792d-4cf6-b0cc-7821ec8e6ac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12A8192-5019-4A20-AD18-EBF69F227E83}">
  <ds:schemaRefs>
    <ds:schemaRef ds:uri="http://purl.org/dc/dcmitype/"/>
    <ds:schemaRef ds:uri="http://schemas.microsoft.com/office/2006/documentManagement/types"/>
    <ds:schemaRef ds:uri="11949ca2-792d-4cf6-b0cc-7821ec8e6ac9"/>
    <ds:schemaRef ds:uri="http://purl.org/dc/terms/"/>
    <ds:schemaRef ds:uri="http://purl.org/dc/elements/1.1/"/>
    <ds:schemaRef ds:uri="f22489ca-a2e8-4fc2-a815-20beb0d94293"/>
    <ds:schemaRef ds:uri="http://www.w3.org/XML/1998/namespace"/>
    <ds:schemaRef ds:uri="http://schemas.microsoft.com/office/2006/metadata/properties"/>
    <ds:schemaRef ds:uri="http://schemas.microsoft.com/office/infopath/2007/PartnerControls"/>
    <ds:schemaRef ds:uri="http://schemas.openxmlformats.org/package/2006/metadata/core-properties"/>
  </ds:schemaRefs>
</ds:datastoreItem>
</file>

<file path=customXml/itemProps3.xml><?xml version="1.0" encoding="utf-8"?>
<ds:datastoreItem xmlns:ds="http://schemas.openxmlformats.org/officeDocument/2006/customXml" ds:itemID="{31A9B3F6-540F-46A1-A3D0-F76A816CC94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361</TotalTime>
  <Words>820</Words>
  <Application>Microsoft Office PowerPoint</Application>
  <PresentationFormat>Widescreen</PresentationFormat>
  <Paragraphs>74</Paragraphs>
  <Slides>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vt:i4>
      </vt:variant>
    </vt:vector>
  </HeadingPairs>
  <TitlesOfParts>
    <vt:vector size="11" baseType="lpstr">
      <vt:lpstr>Aptos</vt:lpstr>
      <vt:lpstr>Arial</vt:lpstr>
      <vt:lpstr>Calibri</vt:lpstr>
      <vt:lpstr>Calibri Light</vt:lpstr>
      <vt:lpstr>Letter-join Basic 40</vt:lpstr>
      <vt:lpstr>Letter-join Plus 40</vt:lpstr>
      <vt:lpstr>Letter-join Plus 8</vt:lpstr>
      <vt:lpstr>Times New Roman</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Shannon Payne</dc:creator>
  <cp:lastModifiedBy>Bradley Sargent</cp:lastModifiedBy>
  <cp:revision>20</cp:revision>
  <dcterms:created xsi:type="dcterms:W3CDTF">2026-01-05T11:39:19Z</dcterms:created>
  <dcterms:modified xsi:type="dcterms:W3CDTF">2026-09-06T19:26:35Z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0x010100F408051381432C40989E95FB4D425814</vt:lpwstr>
  </property>
  <property fmtid="{D5CDD505-2E9C-101B-9397-08002B2CF9AE}" pid="3" name="MediaServiceImageTags">
    <vt:lpwstr/>
  </property>
</Properties>
</file>